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6" r:id="rId2"/>
    <p:sldId id="299" r:id="rId3"/>
    <p:sldId id="257" r:id="rId4"/>
    <p:sldId id="307" r:id="rId5"/>
    <p:sldId id="312" r:id="rId6"/>
    <p:sldId id="303" r:id="rId7"/>
    <p:sldId id="297" r:id="rId8"/>
    <p:sldId id="298" r:id="rId9"/>
    <p:sldId id="306" r:id="rId10"/>
    <p:sldId id="313" r:id="rId11"/>
    <p:sldId id="271" r:id="rId12"/>
    <p:sldId id="308" r:id="rId13"/>
    <p:sldId id="309" r:id="rId14"/>
    <p:sldId id="310" r:id="rId15"/>
    <p:sldId id="272" r:id="rId16"/>
    <p:sldId id="295" r:id="rId17"/>
    <p:sldId id="304" r:id="rId18"/>
    <p:sldId id="276" r:id="rId19"/>
    <p:sldId id="277" r:id="rId20"/>
    <p:sldId id="273" r:id="rId21"/>
    <p:sldId id="274" r:id="rId22"/>
    <p:sldId id="275" r:id="rId23"/>
    <p:sldId id="296" r:id="rId24"/>
    <p:sldId id="269" r:id="rId25"/>
    <p:sldId id="264" r:id="rId26"/>
    <p:sldId id="300" r:id="rId27"/>
    <p:sldId id="279" r:id="rId28"/>
    <p:sldId id="280" r:id="rId29"/>
    <p:sldId id="265" r:id="rId30"/>
    <p:sldId id="281" r:id="rId31"/>
    <p:sldId id="287" r:id="rId32"/>
    <p:sldId id="301" r:id="rId33"/>
    <p:sldId id="263" r:id="rId34"/>
    <p:sldId id="258" r:id="rId35"/>
    <p:sldId id="259" r:id="rId36"/>
    <p:sldId id="260" r:id="rId37"/>
    <p:sldId id="314" r:id="rId38"/>
    <p:sldId id="305" r:id="rId39"/>
    <p:sldId id="282" r:id="rId40"/>
    <p:sldId id="284" r:id="rId41"/>
    <p:sldId id="285" r:id="rId42"/>
    <p:sldId id="286" r:id="rId43"/>
    <p:sldId id="288" r:id="rId44"/>
    <p:sldId id="267" r:id="rId45"/>
    <p:sldId id="311" r:id="rId46"/>
    <p:sldId id="289" r:id="rId47"/>
    <p:sldId id="290" r:id="rId48"/>
    <p:sldId id="291" r:id="rId49"/>
    <p:sldId id="292" r:id="rId50"/>
    <p:sldId id="293" r:id="rId51"/>
    <p:sldId id="294" r:id="rId5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6448" userDrawn="1">
          <p15:clr>
            <a:srgbClr val="A4A3A4"/>
          </p15:clr>
        </p15:guide>
        <p15:guide id="3" pos="3940" userDrawn="1">
          <p15:clr>
            <a:srgbClr val="A4A3A4"/>
          </p15:clr>
        </p15:guide>
        <p15:guide id="4" orient="horz" pos="35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5097" autoAdjust="0"/>
  </p:normalViewPr>
  <p:slideViewPr>
    <p:cSldViewPr snapToGrid="0" showGuides="1">
      <p:cViewPr varScale="1">
        <p:scale>
          <a:sx n="92" d="100"/>
          <a:sy n="92" d="100"/>
        </p:scale>
        <p:origin x="210" y="36"/>
      </p:cViewPr>
      <p:guideLst>
        <p:guide orient="horz" pos="4201"/>
        <p:guide pos="6448"/>
        <p:guide pos="3940"/>
        <p:guide orient="horz" pos="3566"/>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79F42-DD14-4D5C-8549-9510C86254B5}" type="datetimeFigureOut">
              <a:rPr lang="it-IT" smtClean="0"/>
              <a:t>03/05/2024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AFEA3-425D-40C0-A322-B2B7CF532D49}" type="slidenum">
              <a:rPr lang="it-IT" smtClean="0"/>
              <a:t>‹#›</a:t>
            </a:fld>
            <a:endParaRPr lang="it-IT"/>
          </a:p>
        </p:txBody>
      </p:sp>
    </p:spTree>
    <p:extLst>
      <p:ext uri="{BB962C8B-B14F-4D97-AF65-F5344CB8AC3E}">
        <p14:creationId xmlns:p14="http://schemas.microsoft.com/office/powerpoint/2010/main" val="37172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A6DA4D2-7989-4D0E-8570-4B4476DE4BD6}"/>
              </a:ext>
            </a:extLst>
          </p:cNvPr>
          <p:cNvSpPr/>
          <p:nvPr userDrawn="1"/>
        </p:nvSpPr>
        <p:spPr>
          <a:xfrm rot="5400000">
            <a:off x="4911276" y="-3474588"/>
            <a:ext cx="2387600" cy="115815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9107302-2C79-481F-AB74-E742722368BB}"/>
              </a:ext>
            </a:extLst>
          </p:cNvPr>
          <p:cNvSpPr>
            <a:spLocks noGrp="1"/>
          </p:cNvSpPr>
          <p:nvPr>
            <p:ph type="ctrTitle"/>
          </p:nvPr>
        </p:nvSpPr>
        <p:spPr>
          <a:xfrm>
            <a:off x="314325" y="1122363"/>
            <a:ext cx="11581500" cy="2387600"/>
          </a:xfrm>
        </p:spPr>
        <p:txBody>
          <a:bodyPr anchor="b">
            <a:normAutofit/>
          </a:bodyPr>
          <a:lstStyle>
            <a:lvl1pPr algn="ctr">
              <a:defRPr sz="4800">
                <a:solidFill>
                  <a:schemeClr val="bg1"/>
                </a:solidFill>
              </a:defRPr>
            </a:lvl1pPr>
          </a:lstStyle>
          <a:p>
            <a:r>
              <a:rPr lang="it-IT" dirty="0"/>
              <a:t>Fare clic per modificare lo stile del titolo dello schema</a:t>
            </a:r>
          </a:p>
        </p:txBody>
      </p:sp>
      <p:sp>
        <p:nvSpPr>
          <p:cNvPr id="8" name="Rettangolo 7">
            <a:extLst>
              <a:ext uri="{FF2B5EF4-FFF2-40B4-BE49-F238E27FC236}">
                <a16:creationId xmlns:a16="http://schemas.microsoft.com/office/drawing/2014/main" id="{7FACD9A3-3602-4D8B-960F-167C645131BD}"/>
              </a:ext>
            </a:extLst>
          </p:cNvPr>
          <p:cNvSpPr/>
          <p:nvPr userDrawn="1"/>
        </p:nvSpPr>
        <p:spPr>
          <a:xfrm rot="5400000">
            <a:off x="5577681" y="-1670394"/>
            <a:ext cx="1036638" cy="115815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ottotitolo 2">
            <a:extLst>
              <a:ext uri="{FF2B5EF4-FFF2-40B4-BE49-F238E27FC236}">
                <a16:creationId xmlns:a16="http://schemas.microsoft.com/office/drawing/2014/main" id="{1465732E-72CC-4F10-AC81-16E5AEE9CE34}"/>
              </a:ext>
            </a:extLst>
          </p:cNvPr>
          <p:cNvSpPr>
            <a:spLocks noGrp="1"/>
          </p:cNvSpPr>
          <p:nvPr>
            <p:ph type="subTitle" idx="1"/>
          </p:nvPr>
        </p:nvSpPr>
        <p:spPr>
          <a:xfrm>
            <a:off x="314325" y="3602038"/>
            <a:ext cx="11572425" cy="1036638"/>
          </a:xfrm>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p>
        </p:txBody>
      </p:sp>
      <p:sp>
        <p:nvSpPr>
          <p:cNvPr id="4" name="Segnaposto data 3">
            <a:extLst>
              <a:ext uri="{FF2B5EF4-FFF2-40B4-BE49-F238E27FC236}">
                <a16:creationId xmlns:a16="http://schemas.microsoft.com/office/drawing/2014/main" id="{946665CE-2769-4150-A59E-26810D561320}"/>
              </a:ext>
            </a:extLst>
          </p:cNvPr>
          <p:cNvSpPr>
            <a:spLocks noGrp="1"/>
          </p:cNvSpPr>
          <p:nvPr>
            <p:ph type="dt" sz="half" idx="10"/>
          </p:nvPr>
        </p:nvSpPr>
        <p:spPr>
          <a:xfrm>
            <a:off x="838200" y="6356350"/>
            <a:ext cx="2743200" cy="365125"/>
          </a:xfrm>
          <a:prstGeom prst="rect">
            <a:avLst/>
          </a:prstGeom>
        </p:spPr>
        <p:txBody>
          <a:bodyPr/>
          <a:lstStyle/>
          <a:p>
            <a:fld id="{960DB5D1-F6D9-4B52-A2F1-C27D2D2DC6A2}" type="datetime1">
              <a:rPr lang="it-IT" smtClean="0"/>
              <a:t>03/05/2024</a:t>
            </a:fld>
            <a:endParaRPr lang="it-IT" dirty="0"/>
          </a:p>
        </p:txBody>
      </p:sp>
      <p:sp>
        <p:nvSpPr>
          <p:cNvPr id="5" name="Segnaposto piè di pagina 4">
            <a:extLst>
              <a:ext uri="{FF2B5EF4-FFF2-40B4-BE49-F238E27FC236}">
                <a16:creationId xmlns:a16="http://schemas.microsoft.com/office/drawing/2014/main" id="{67410C94-F7C2-4FE8-950E-908942B761E2}"/>
              </a:ext>
            </a:extLst>
          </p:cNvPr>
          <p:cNvSpPr>
            <a:spLocks noGrp="1"/>
          </p:cNvSpPr>
          <p:nvPr>
            <p:ph type="ftr" sz="quarter" idx="11"/>
          </p:nvPr>
        </p:nvSpPr>
        <p:spPr>
          <a:xfrm>
            <a:off x="4038600" y="6356350"/>
            <a:ext cx="4114800" cy="365125"/>
          </a:xfrm>
          <a:prstGeom prst="rect">
            <a:avLst/>
          </a:prstGeom>
        </p:spPr>
        <p:txBody>
          <a:bodyPr/>
          <a:lstStyle/>
          <a:p>
            <a:endParaRPr lang="it-IT" dirty="0"/>
          </a:p>
        </p:txBody>
      </p:sp>
      <p:sp>
        <p:nvSpPr>
          <p:cNvPr id="6" name="Segnaposto numero diapositiva 5">
            <a:extLst>
              <a:ext uri="{FF2B5EF4-FFF2-40B4-BE49-F238E27FC236}">
                <a16:creationId xmlns:a16="http://schemas.microsoft.com/office/drawing/2014/main" id="{57A38435-0505-4D9C-9AF1-9C7D3E768181}"/>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23984630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AD6F46-872E-4401-8BF1-980E9828233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C7CE828-1F54-4652-B3CB-1AFC4D1EB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3634CCE-8575-4424-B7A1-07A21DEB5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538C10-8B0A-47B2-8508-EFE295471B9D}"/>
              </a:ext>
            </a:extLst>
          </p:cNvPr>
          <p:cNvSpPr>
            <a:spLocks noGrp="1"/>
          </p:cNvSpPr>
          <p:nvPr>
            <p:ph type="dt" sz="half" idx="10"/>
          </p:nvPr>
        </p:nvSpPr>
        <p:spPr>
          <a:xfrm>
            <a:off x="838200" y="6356350"/>
            <a:ext cx="2743200" cy="365125"/>
          </a:xfrm>
          <a:prstGeom prst="rect">
            <a:avLst/>
          </a:prstGeom>
        </p:spPr>
        <p:txBody>
          <a:bodyPr/>
          <a:lstStyle/>
          <a:p>
            <a:fld id="{C094B2A1-BD08-45F9-8705-42121879733C}" type="datetime1">
              <a:rPr lang="it-IT" smtClean="0"/>
              <a:t>03/05/2024</a:t>
            </a:fld>
            <a:endParaRPr lang="it-IT"/>
          </a:p>
        </p:txBody>
      </p:sp>
      <p:sp>
        <p:nvSpPr>
          <p:cNvPr id="6" name="Segnaposto piè di pagina 5">
            <a:extLst>
              <a:ext uri="{FF2B5EF4-FFF2-40B4-BE49-F238E27FC236}">
                <a16:creationId xmlns:a16="http://schemas.microsoft.com/office/drawing/2014/main" id="{BE34EB06-9330-4385-AF42-7C99A8B0BAFE}"/>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7" name="Segnaposto numero diapositiva 6">
            <a:extLst>
              <a:ext uri="{FF2B5EF4-FFF2-40B4-BE49-F238E27FC236}">
                <a16:creationId xmlns:a16="http://schemas.microsoft.com/office/drawing/2014/main" id="{32AD9D20-E2C6-43EB-9D87-61A54FB2EACC}"/>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189382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6B634-333A-4B3F-BC1A-87456CAD502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7CDFEEB-81C6-4FE0-8947-2BF1A1D29EB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3758C11-45F3-4843-839E-51E925852D5D}"/>
              </a:ext>
            </a:extLst>
          </p:cNvPr>
          <p:cNvSpPr>
            <a:spLocks noGrp="1"/>
          </p:cNvSpPr>
          <p:nvPr>
            <p:ph type="dt" sz="half" idx="10"/>
          </p:nvPr>
        </p:nvSpPr>
        <p:spPr>
          <a:xfrm>
            <a:off x="838200" y="6356350"/>
            <a:ext cx="2743200" cy="365125"/>
          </a:xfrm>
          <a:prstGeom prst="rect">
            <a:avLst/>
          </a:prstGeom>
        </p:spPr>
        <p:txBody>
          <a:bodyPr/>
          <a:lstStyle/>
          <a:p>
            <a:fld id="{0CE53862-8ACF-41FA-9D40-5922D854D0B3}" type="datetime1">
              <a:rPr lang="it-IT" smtClean="0"/>
              <a:t>03/05/2024</a:t>
            </a:fld>
            <a:endParaRPr lang="it-IT"/>
          </a:p>
        </p:txBody>
      </p:sp>
      <p:sp>
        <p:nvSpPr>
          <p:cNvPr id="5" name="Segnaposto piè di pagina 4">
            <a:extLst>
              <a:ext uri="{FF2B5EF4-FFF2-40B4-BE49-F238E27FC236}">
                <a16:creationId xmlns:a16="http://schemas.microsoft.com/office/drawing/2014/main" id="{3CE38666-8033-46FD-9322-957B43BF3915}"/>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6" name="Segnaposto numero diapositiva 5">
            <a:extLst>
              <a:ext uri="{FF2B5EF4-FFF2-40B4-BE49-F238E27FC236}">
                <a16:creationId xmlns:a16="http://schemas.microsoft.com/office/drawing/2014/main" id="{40112152-9BC1-4F23-91DE-37318E6612C8}"/>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2546392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435B060-4205-47FC-9DDC-953878D070C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A6BC9EB-0722-41C2-B744-AFEA2AF27A9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4BC049A-B079-4A04-911B-FB9416CD6FD7}"/>
              </a:ext>
            </a:extLst>
          </p:cNvPr>
          <p:cNvSpPr>
            <a:spLocks noGrp="1"/>
          </p:cNvSpPr>
          <p:nvPr>
            <p:ph type="dt" sz="half" idx="10"/>
          </p:nvPr>
        </p:nvSpPr>
        <p:spPr>
          <a:xfrm>
            <a:off x="838200" y="6356350"/>
            <a:ext cx="2743200" cy="365125"/>
          </a:xfrm>
          <a:prstGeom prst="rect">
            <a:avLst/>
          </a:prstGeom>
        </p:spPr>
        <p:txBody>
          <a:bodyPr/>
          <a:lstStyle/>
          <a:p>
            <a:fld id="{827BA5C9-5B22-4351-B1D5-7A42C19F13A7}" type="datetime1">
              <a:rPr lang="it-IT" smtClean="0"/>
              <a:t>03/05/2024</a:t>
            </a:fld>
            <a:endParaRPr lang="it-IT"/>
          </a:p>
        </p:txBody>
      </p:sp>
      <p:sp>
        <p:nvSpPr>
          <p:cNvPr id="5" name="Segnaposto piè di pagina 4">
            <a:extLst>
              <a:ext uri="{FF2B5EF4-FFF2-40B4-BE49-F238E27FC236}">
                <a16:creationId xmlns:a16="http://schemas.microsoft.com/office/drawing/2014/main" id="{4FD6BB2F-978F-402D-B653-C90C9809922C}"/>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6" name="Segnaposto numero diapositiva 5">
            <a:extLst>
              <a:ext uri="{FF2B5EF4-FFF2-40B4-BE49-F238E27FC236}">
                <a16:creationId xmlns:a16="http://schemas.microsoft.com/office/drawing/2014/main" id="{6158A322-61C8-4146-915D-A6C3A0DC1D12}"/>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295942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A6DA4D2-7989-4D0E-8570-4B4476DE4BD6}"/>
              </a:ext>
            </a:extLst>
          </p:cNvPr>
          <p:cNvSpPr/>
          <p:nvPr userDrawn="1"/>
        </p:nvSpPr>
        <p:spPr>
          <a:xfrm rot="5400000">
            <a:off x="1458249" y="-880501"/>
            <a:ext cx="3960593" cy="66982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9107302-2C79-481F-AB74-E742722368BB}"/>
              </a:ext>
            </a:extLst>
          </p:cNvPr>
          <p:cNvSpPr>
            <a:spLocks noGrp="1"/>
          </p:cNvSpPr>
          <p:nvPr>
            <p:ph type="ctrTitle"/>
          </p:nvPr>
        </p:nvSpPr>
        <p:spPr>
          <a:xfrm>
            <a:off x="212522" y="753473"/>
            <a:ext cx="6478424" cy="2613981"/>
          </a:xfrm>
        </p:spPr>
        <p:txBody>
          <a:bodyPr anchor="ctr">
            <a:normAutofit/>
          </a:bodyPr>
          <a:lstStyle>
            <a:lvl1pPr algn="ctr">
              <a:defRPr sz="4800">
                <a:solidFill>
                  <a:schemeClr val="bg1"/>
                </a:solidFill>
              </a:defRPr>
            </a:lvl1pPr>
          </a:lstStyle>
          <a:p>
            <a:r>
              <a:rPr lang="it-IT" dirty="0"/>
              <a:t>Fare clic per modificare lo stile del titolo dello schema</a:t>
            </a:r>
          </a:p>
        </p:txBody>
      </p:sp>
      <p:sp>
        <p:nvSpPr>
          <p:cNvPr id="8" name="Rettangolo 7">
            <a:extLst>
              <a:ext uri="{FF2B5EF4-FFF2-40B4-BE49-F238E27FC236}">
                <a16:creationId xmlns:a16="http://schemas.microsoft.com/office/drawing/2014/main" id="{7FACD9A3-3602-4D8B-960F-167C645131BD}"/>
              </a:ext>
            </a:extLst>
          </p:cNvPr>
          <p:cNvSpPr/>
          <p:nvPr userDrawn="1"/>
        </p:nvSpPr>
        <p:spPr>
          <a:xfrm rot="5400000">
            <a:off x="8318119" y="2169523"/>
            <a:ext cx="2321167" cy="517423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ottotitolo 2">
            <a:extLst>
              <a:ext uri="{FF2B5EF4-FFF2-40B4-BE49-F238E27FC236}">
                <a16:creationId xmlns:a16="http://schemas.microsoft.com/office/drawing/2014/main" id="{1465732E-72CC-4F10-AC81-16E5AEE9CE34}"/>
              </a:ext>
            </a:extLst>
          </p:cNvPr>
          <p:cNvSpPr>
            <a:spLocks noGrp="1"/>
          </p:cNvSpPr>
          <p:nvPr>
            <p:ph type="subTitle" idx="1"/>
          </p:nvPr>
        </p:nvSpPr>
        <p:spPr>
          <a:xfrm>
            <a:off x="6990481" y="3954588"/>
            <a:ext cx="4976446" cy="1543538"/>
          </a:xfrm>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p>
        </p:txBody>
      </p:sp>
      <p:sp>
        <p:nvSpPr>
          <p:cNvPr id="4" name="Segnaposto data 3">
            <a:extLst>
              <a:ext uri="{FF2B5EF4-FFF2-40B4-BE49-F238E27FC236}">
                <a16:creationId xmlns:a16="http://schemas.microsoft.com/office/drawing/2014/main" id="{946665CE-2769-4150-A59E-26810D561320}"/>
              </a:ext>
            </a:extLst>
          </p:cNvPr>
          <p:cNvSpPr>
            <a:spLocks noGrp="1"/>
          </p:cNvSpPr>
          <p:nvPr>
            <p:ph type="dt" sz="half" idx="10"/>
          </p:nvPr>
        </p:nvSpPr>
        <p:spPr>
          <a:xfrm>
            <a:off x="838200" y="6356350"/>
            <a:ext cx="2743200" cy="365125"/>
          </a:xfrm>
          <a:prstGeom prst="rect">
            <a:avLst/>
          </a:prstGeom>
        </p:spPr>
        <p:txBody>
          <a:bodyPr/>
          <a:lstStyle/>
          <a:p>
            <a:fld id="{960DB5D1-F6D9-4B52-A2F1-C27D2D2DC6A2}" type="datetime1">
              <a:rPr lang="it-IT" smtClean="0"/>
              <a:t>03/05/2024</a:t>
            </a:fld>
            <a:endParaRPr lang="it-IT" dirty="0"/>
          </a:p>
        </p:txBody>
      </p:sp>
      <p:sp>
        <p:nvSpPr>
          <p:cNvPr id="5" name="Segnaposto piè di pagina 4">
            <a:extLst>
              <a:ext uri="{FF2B5EF4-FFF2-40B4-BE49-F238E27FC236}">
                <a16:creationId xmlns:a16="http://schemas.microsoft.com/office/drawing/2014/main" id="{67410C94-F7C2-4FE8-950E-908942B761E2}"/>
              </a:ext>
            </a:extLst>
          </p:cNvPr>
          <p:cNvSpPr>
            <a:spLocks noGrp="1"/>
          </p:cNvSpPr>
          <p:nvPr>
            <p:ph type="ftr" sz="quarter" idx="11"/>
          </p:nvPr>
        </p:nvSpPr>
        <p:spPr>
          <a:xfrm>
            <a:off x="4038600" y="6356350"/>
            <a:ext cx="4114800" cy="365125"/>
          </a:xfrm>
          <a:prstGeom prst="rect">
            <a:avLst/>
          </a:prstGeom>
        </p:spPr>
        <p:txBody>
          <a:bodyPr/>
          <a:lstStyle/>
          <a:p>
            <a:endParaRPr lang="it-IT" dirty="0"/>
          </a:p>
        </p:txBody>
      </p:sp>
      <p:sp>
        <p:nvSpPr>
          <p:cNvPr id="6" name="Segnaposto numero diapositiva 5">
            <a:extLst>
              <a:ext uri="{FF2B5EF4-FFF2-40B4-BE49-F238E27FC236}">
                <a16:creationId xmlns:a16="http://schemas.microsoft.com/office/drawing/2014/main" id="{57A38435-0505-4D9C-9AF1-9C7D3E768181}"/>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344583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B57F950-AC8C-417B-A486-6639CF02C068}"/>
              </a:ext>
            </a:extLst>
          </p:cNvPr>
          <p:cNvSpPr>
            <a:spLocks noGrp="1"/>
          </p:cNvSpPr>
          <p:nvPr>
            <p:ph idx="1"/>
          </p:nvPr>
        </p:nvSpPr>
        <p:spPr>
          <a:xfrm>
            <a:off x="232913" y="1020672"/>
            <a:ext cx="11662913" cy="5156291"/>
          </a:xfrm>
        </p:spPr>
        <p:txBody>
          <a:bodyPr/>
          <a:lstStyle>
            <a:lvl1pPr>
              <a:defRPr sz="2400">
                <a:latin typeface="Roboto Condensed Light" panose="02000000000000000000" pitchFamily="2" charset="0"/>
                <a:ea typeface="Roboto Condensed Light" panose="02000000000000000000" pitchFamily="2" charset="0"/>
              </a:defRPr>
            </a:lvl1pPr>
            <a:lvl2pPr>
              <a:defRPr sz="2000">
                <a:latin typeface="Roboto Condensed Light" panose="02000000000000000000" pitchFamily="2" charset="0"/>
                <a:ea typeface="Roboto Condensed Light" panose="02000000000000000000" pitchFamily="2" charset="0"/>
              </a:defRPr>
            </a:lvl2pPr>
            <a:lvl3pPr>
              <a:defRPr sz="1800">
                <a:latin typeface="Roboto Condensed Light" panose="02000000000000000000" pitchFamily="2" charset="0"/>
                <a:ea typeface="Roboto Condensed Light" panose="02000000000000000000" pitchFamily="2" charset="0"/>
              </a:defRPr>
            </a:lvl3pPr>
            <a:lvl4pPr>
              <a:defRPr>
                <a:latin typeface="Roboto Condensed Light" panose="02000000000000000000" pitchFamily="2" charset="0"/>
                <a:ea typeface="Roboto Condensed Light" panose="02000000000000000000" pitchFamily="2" charset="0"/>
              </a:defRPr>
            </a:lvl4pPr>
            <a:lvl5pPr>
              <a:defRPr>
                <a:latin typeface="Roboto Condensed Light" panose="02000000000000000000" pitchFamily="2" charset="0"/>
                <a:ea typeface="Roboto Condensed Light" panose="02000000000000000000" pitchFamily="2"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7">
            <a:extLst>
              <a:ext uri="{FF2B5EF4-FFF2-40B4-BE49-F238E27FC236}">
                <a16:creationId xmlns:a16="http://schemas.microsoft.com/office/drawing/2014/main" id="{D2554501-0E3C-49F4-B676-DF106B51E62E}"/>
              </a:ext>
            </a:extLst>
          </p:cNvPr>
          <p:cNvSpPr>
            <a:spLocks noGrp="1"/>
          </p:cNvSpPr>
          <p:nvPr>
            <p:ph sz="quarter" idx="13" hasCustomPrompt="1"/>
          </p:nvPr>
        </p:nvSpPr>
        <p:spPr>
          <a:xfrm>
            <a:off x="240690" y="6262741"/>
            <a:ext cx="11115675" cy="433387"/>
          </a:xfrm>
        </p:spPr>
        <p:txBody>
          <a:bodyPr>
            <a:normAutofit/>
          </a:bodyPr>
          <a:lstStyle>
            <a:lvl1pPr marL="0" indent="0">
              <a:buNone/>
              <a:defRPr sz="1200">
                <a:latin typeface="Roboto Condensed Light" panose="02000000000000000000" pitchFamily="2" charset="0"/>
                <a:ea typeface="Roboto Condensed Light" panose="02000000000000000000" pitchFamily="2" charset="0"/>
              </a:defRPr>
            </a:lvl1pPr>
          </a:lstStyle>
          <a:p>
            <a:pPr lvl="0"/>
            <a:r>
              <a:rPr lang="it-IT" dirty="0" err="1"/>
              <a:t>References</a:t>
            </a:r>
            <a:endParaRPr lang="it-IT" dirty="0"/>
          </a:p>
        </p:txBody>
      </p:sp>
      <p:sp>
        <p:nvSpPr>
          <p:cNvPr id="9" name="Titolo 8">
            <a:extLst>
              <a:ext uri="{FF2B5EF4-FFF2-40B4-BE49-F238E27FC236}">
                <a16:creationId xmlns:a16="http://schemas.microsoft.com/office/drawing/2014/main" id="{4B0FE6F0-F87F-4EF8-A157-1A3D373CCB4F}"/>
              </a:ext>
            </a:extLst>
          </p:cNvPr>
          <p:cNvSpPr>
            <a:spLocks noGrp="1"/>
          </p:cNvSpPr>
          <p:nvPr>
            <p:ph type="title" hasCustomPrompt="1"/>
          </p:nvPr>
        </p:nvSpPr>
        <p:spPr>
          <a:xfrm>
            <a:off x="232913" y="222251"/>
            <a:ext cx="11662913" cy="687298"/>
          </a:xfrm>
        </p:spPr>
        <p:txBody>
          <a:bodyPr/>
          <a:lstStyle>
            <a:lvl1pPr>
              <a:defRPr sz="4000">
                <a:latin typeface="Roboto" panose="02000000000000000000" pitchFamily="2" charset="0"/>
                <a:ea typeface="Roboto" panose="02000000000000000000" pitchFamily="2" charset="0"/>
              </a:defRPr>
            </a:lvl1pPr>
          </a:lstStyle>
          <a:p>
            <a:r>
              <a:rPr lang="it-IT" dirty="0"/>
              <a:t>Title</a:t>
            </a:r>
          </a:p>
        </p:txBody>
      </p:sp>
      <p:sp>
        <p:nvSpPr>
          <p:cNvPr id="14" name="Rettangolo 13">
            <a:extLst>
              <a:ext uri="{FF2B5EF4-FFF2-40B4-BE49-F238E27FC236}">
                <a16:creationId xmlns:a16="http://schemas.microsoft.com/office/drawing/2014/main" id="{D7623544-6BBC-4DC2-9676-E38B79CE5A81}"/>
              </a:ext>
            </a:extLst>
          </p:cNvPr>
          <p:cNvSpPr/>
          <p:nvPr userDrawn="1"/>
        </p:nvSpPr>
        <p:spPr>
          <a:xfrm>
            <a:off x="11441905" y="6288088"/>
            <a:ext cx="669580" cy="433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5">
            <a:extLst>
              <a:ext uri="{FF2B5EF4-FFF2-40B4-BE49-F238E27FC236}">
                <a16:creationId xmlns:a16="http://schemas.microsoft.com/office/drawing/2014/main" id="{8FBD02F8-2155-40EE-898E-E6C31A5B1A3D}"/>
              </a:ext>
            </a:extLst>
          </p:cNvPr>
          <p:cNvSpPr>
            <a:spLocks noGrp="1"/>
          </p:cNvSpPr>
          <p:nvPr>
            <p:ph type="sldNum" sz="quarter" idx="12"/>
          </p:nvPr>
        </p:nvSpPr>
        <p:spPr>
          <a:xfrm>
            <a:off x="11441905" y="6288088"/>
            <a:ext cx="669580" cy="433387"/>
          </a:xfrm>
          <a:ln>
            <a:noFill/>
          </a:ln>
        </p:spPr>
        <p:txBody>
          <a:bodyPr/>
          <a:lstStyle>
            <a:lvl1pPr algn="ctr">
              <a:defRPr>
                <a:solidFill>
                  <a:schemeClr val="bg1"/>
                </a:solidFill>
                <a:latin typeface="Roboto Condensed Light" panose="02000000000000000000" pitchFamily="2" charset="0"/>
                <a:ea typeface="Roboto Condensed Light" panose="02000000000000000000" pitchFamily="2" charset="0"/>
              </a:defRPr>
            </a:lvl1pPr>
          </a:lstStyle>
          <a:p>
            <a:fld id="{EAB430A7-3CA7-4B68-A358-CDC4EFF6F2FE}" type="slidenum">
              <a:rPr lang="it-IT" smtClean="0"/>
              <a:pPr/>
              <a:t>‹#›</a:t>
            </a:fld>
            <a:endParaRPr lang="it-IT" dirty="0"/>
          </a:p>
        </p:txBody>
      </p:sp>
      <p:sp>
        <p:nvSpPr>
          <p:cNvPr id="15" name="Rettangolo 14">
            <a:extLst>
              <a:ext uri="{FF2B5EF4-FFF2-40B4-BE49-F238E27FC236}">
                <a16:creationId xmlns:a16="http://schemas.microsoft.com/office/drawing/2014/main" id="{AD7C0973-3899-4E9B-9B6D-5D58D1144E82}"/>
              </a:ext>
            </a:extLst>
          </p:cNvPr>
          <p:cNvSpPr/>
          <p:nvPr userDrawn="1"/>
        </p:nvSpPr>
        <p:spPr>
          <a:xfrm rot="5400000">
            <a:off x="9198549" y="3868074"/>
            <a:ext cx="5837329" cy="1361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57C4A9E2-7243-4C0F-A047-1F0E81DAC438}"/>
              </a:ext>
            </a:extLst>
          </p:cNvPr>
          <p:cNvSpPr/>
          <p:nvPr userDrawn="1"/>
        </p:nvSpPr>
        <p:spPr>
          <a:xfrm rot="5400000">
            <a:off x="11662440" y="386688"/>
            <a:ext cx="909548" cy="13617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6039B454-DCF3-440C-9FFC-8187E9829A47}"/>
              </a:ext>
            </a:extLst>
          </p:cNvPr>
          <p:cNvSpPr/>
          <p:nvPr userDrawn="1"/>
        </p:nvSpPr>
        <p:spPr>
          <a:xfrm rot="5400000">
            <a:off x="-845517" y="853457"/>
            <a:ext cx="1835152" cy="13617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1FCAC7A-F0D7-4D31-8FF3-4399247C717E}"/>
              </a:ext>
            </a:extLst>
          </p:cNvPr>
          <p:cNvSpPr/>
          <p:nvPr userDrawn="1"/>
        </p:nvSpPr>
        <p:spPr>
          <a:xfrm>
            <a:off x="8131175" y="6718567"/>
            <a:ext cx="3921124" cy="13617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17AD3F3F-9A6E-D86D-E27A-70908E15C086}"/>
              </a:ext>
            </a:extLst>
          </p:cNvPr>
          <p:cNvSpPr txBox="1"/>
          <p:nvPr userDrawn="1"/>
        </p:nvSpPr>
        <p:spPr>
          <a:xfrm>
            <a:off x="8193536" y="6673301"/>
            <a:ext cx="3917949" cy="230832"/>
          </a:xfrm>
          <a:prstGeom prst="rect">
            <a:avLst/>
          </a:prstGeom>
          <a:noFill/>
        </p:spPr>
        <p:txBody>
          <a:bodyPr wrap="square" rtlCol="0">
            <a:spAutoFit/>
          </a:bodyPr>
          <a:lstStyle/>
          <a:p>
            <a:pPr algn="ctr"/>
            <a:r>
              <a:rPr lang="en-US" sz="900" b="1" dirty="0">
                <a:solidFill>
                  <a:schemeClr val="bg1"/>
                </a:solidFill>
                <a:latin typeface="Roboto Condensed Light" panose="02000000000000000000" pitchFamily="2" charset="0"/>
                <a:ea typeface="Roboto Condensed Light" panose="02000000000000000000" pitchFamily="2" charset="0"/>
              </a:rPr>
              <a:t>Guido Borghi - Machine Learning and Data Mining 2023/2024 - DTM</a:t>
            </a:r>
            <a:endParaRPr lang="it-IT" sz="900" b="1"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898218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330993-1A29-4559-B642-F7560C0F28B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0E8472A-5187-470F-BC7B-E628255E2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911F352-2193-432A-8F64-FBE7B268A3B3}"/>
              </a:ext>
            </a:extLst>
          </p:cNvPr>
          <p:cNvSpPr>
            <a:spLocks noGrp="1"/>
          </p:cNvSpPr>
          <p:nvPr>
            <p:ph type="dt" sz="half" idx="10"/>
          </p:nvPr>
        </p:nvSpPr>
        <p:spPr>
          <a:xfrm>
            <a:off x="838200" y="6356350"/>
            <a:ext cx="2743200" cy="365125"/>
          </a:xfrm>
          <a:prstGeom prst="rect">
            <a:avLst/>
          </a:prstGeom>
        </p:spPr>
        <p:txBody>
          <a:bodyPr/>
          <a:lstStyle/>
          <a:p>
            <a:fld id="{FBC1D42D-1B06-4E85-80D3-CF238715D62B}" type="datetime1">
              <a:rPr lang="it-IT" smtClean="0"/>
              <a:t>03/05/2024</a:t>
            </a:fld>
            <a:endParaRPr lang="it-IT"/>
          </a:p>
        </p:txBody>
      </p:sp>
      <p:sp>
        <p:nvSpPr>
          <p:cNvPr id="5" name="Segnaposto piè di pagina 4">
            <a:extLst>
              <a:ext uri="{FF2B5EF4-FFF2-40B4-BE49-F238E27FC236}">
                <a16:creationId xmlns:a16="http://schemas.microsoft.com/office/drawing/2014/main" id="{D98170D1-3322-408E-BBB0-2062B55CE00C}"/>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6" name="Segnaposto numero diapositiva 5">
            <a:extLst>
              <a:ext uri="{FF2B5EF4-FFF2-40B4-BE49-F238E27FC236}">
                <a16:creationId xmlns:a16="http://schemas.microsoft.com/office/drawing/2014/main" id="{2DF6336E-7716-482B-A787-A19964F1C07A}"/>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29049918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DC5501-B2FD-4E55-BD1C-7C72614B3C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337323-C551-46DF-A31D-F2A709FAF9F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EA40F92-E282-482D-9423-D185018E942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2A1F9B2-EB30-497E-9A45-D372943EFEEC}"/>
              </a:ext>
            </a:extLst>
          </p:cNvPr>
          <p:cNvSpPr>
            <a:spLocks noGrp="1"/>
          </p:cNvSpPr>
          <p:nvPr>
            <p:ph type="dt" sz="half" idx="10"/>
          </p:nvPr>
        </p:nvSpPr>
        <p:spPr>
          <a:xfrm>
            <a:off x="838200" y="6356350"/>
            <a:ext cx="2743200" cy="365125"/>
          </a:xfrm>
          <a:prstGeom prst="rect">
            <a:avLst/>
          </a:prstGeom>
        </p:spPr>
        <p:txBody>
          <a:bodyPr/>
          <a:lstStyle/>
          <a:p>
            <a:fld id="{99395687-E687-4890-AE02-6729A1F44E47}" type="datetime1">
              <a:rPr lang="it-IT" smtClean="0"/>
              <a:t>03/05/2024</a:t>
            </a:fld>
            <a:endParaRPr lang="it-IT"/>
          </a:p>
        </p:txBody>
      </p:sp>
      <p:sp>
        <p:nvSpPr>
          <p:cNvPr id="6" name="Segnaposto piè di pagina 5">
            <a:extLst>
              <a:ext uri="{FF2B5EF4-FFF2-40B4-BE49-F238E27FC236}">
                <a16:creationId xmlns:a16="http://schemas.microsoft.com/office/drawing/2014/main" id="{63A0A541-E08B-4528-A688-3EB131A97C69}"/>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7" name="Segnaposto numero diapositiva 6">
            <a:extLst>
              <a:ext uri="{FF2B5EF4-FFF2-40B4-BE49-F238E27FC236}">
                <a16:creationId xmlns:a16="http://schemas.microsoft.com/office/drawing/2014/main" id="{70D0C9EB-8160-4EB2-9007-3C84647A2A4D}"/>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34655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9B2DA5-BA74-4C9B-B1CB-C2369D5D99B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F813F6E-DC66-420B-A572-7E0F5565C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D89F1C4-0D46-44F6-9441-D2E01DFD1B1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8EF2AD6-6A44-44C9-8A25-920D2EE46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03BB564-1AFC-43CA-84B2-62160C18255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8F7579D-467B-4E11-A028-C5EA973C676E}"/>
              </a:ext>
            </a:extLst>
          </p:cNvPr>
          <p:cNvSpPr>
            <a:spLocks noGrp="1"/>
          </p:cNvSpPr>
          <p:nvPr>
            <p:ph type="dt" sz="half" idx="10"/>
          </p:nvPr>
        </p:nvSpPr>
        <p:spPr>
          <a:xfrm>
            <a:off x="838200" y="6356350"/>
            <a:ext cx="2743200" cy="365125"/>
          </a:xfrm>
          <a:prstGeom prst="rect">
            <a:avLst/>
          </a:prstGeom>
        </p:spPr>
        <p:txBody>
          <a:bodyPr/>
          <a:lstStyle/>
          <a:p>
            <a:fld id="{A9220CA2-C6D0-4355-BE5E-79C0FFBD80D8}" type="datetime1">
              <a:rPr lang="it-IT" smtClean="0"/>
              <a:t>03/05/2024</a:t>
            </a:fld>
            <a:endParaRPr lang="it-IT"/>
          </a:p>
        </p:txBody>
      </p:sp>
      <p:sp>
        <p:nvSpPr>
          <p:cNvPr id="8" name="Segnaposto piè di pagina 7">
            <a:extLst>
              <a:ext uri="{FF2B5EF4-FFF2-40B4-BE49-F238E27FC236}">
                <a16:creationId xmlns:a16="http://schemas.microsoft.com/office/drawing/2014/main" id="{711FD0B4-7C5E-4E18-96BE-66D6802F9E66}"/>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9" name="Segnaposto numero diapositiva 8">
            <a:extLst>
              <a:ext uri="{FF2B5EF4-FFF2-40B4-BE49-F238E27FC236}">
                <a16:creationId xmlns:a16="http://schemas.microsoft.com/office/drawing/2014/main" id="{B1E4F6AC-F0B4-4801-B493-37E6462CFFBB}"/>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3221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C93010-6C02-4735-8092-36E2D7575EB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3557AFA-1129-4F29-834B-A22853EFC86F}"/>
              </a:ext>
            </a:extLst>
          </p:cNvPr>
          <p:cNvSpPr>
            <a:spLocks noGrp="1"/>
          </p:cNvSpPr>
          <p:nvPr>
            <p:ph type="dt" sz="half" idx="10"/>
          </p:nvPr>
        </p:nvSpPr>
        <p:spPr>
          <a:xfrm>
            <a:off x="838200" y="6356350"/>
            <a:ext cx="2743200" cy="365125"/>
          </a:xfrm>
          <a:prstGeom prst="rect">
            <a:avLst/>
          </a:prstGeom>
        </p:spPr>
        <p:txBody>
          <a:bodyPr/>
          <a:lstStyle/>
          <a:p>
            <a:fld id="{282112A4-6EDD-449A-8626-5133ECBE2389}" type="datetime1">
              <a:rPr lang="it-IT" smtClean="0"/>
              <a:t>03/05/2024</a:t>
            </a:fld>
            <a:endParaRPr lang="it-IT"/>
          </a:p>
        </p:txBody>
      </p:sp>
      <p:sp>
        <p:nvSpPr>
          <p:cNvPr id="4" name="Segnaposto piè di pagina 3">
            <a:extLst>
              <a:ext uri="{FF2B5EF4-FFF2-40B4-BE49-F238E27FC236}">
                <a16:creationId xmlns:a16="http://schemas.microsoft.com/office/drawing/2014/main" id="{43A9FDEF-A59B-401B-AAD5-915276F4E115}"/>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5" name="Segnaposto numero diapositiva 4">
            <a:extLst>
              <a:ext uri="{FF2B5EF4-FFF2-40B4-BE49-F238E27FC236}">
                <a16:creationId xmlns:a16="http://schemas.microsoft.com/office/drawing/2014/main" id="{5ED1880D-B92B-4F9C-90F2-280FF008CDA2}"/>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411785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5A9B646-17C5-4A5C-A79C-68A55D52140A}"/>
              </a:ext>
            </a:extLst>
          </p:cNvPr>
          <p:cNvSpPr>
            <a:spLocks noGrp="1"/>
          </p:cNvSpPr>
          <p:nvPr>
            <p:ph type="dt" sz="half" idx="10"/>
          </p:nvPr>
        </p:nvSpPr>
        <p:spPr>
          <a:xfrm>
            <a:off x="838200" y="6356350"/>
            <a:ext cx="2743200" cy="365125"/>
          </a:xfrm>
          <a:prstGeom prst="rect">
            <a:avLst/>
          </a:prstGeom>
        </p:spPr>
        <p:txBody>
          <a:bodyPr/>
          <a:lstStyle/>
          <a:p>
            <a:fld id="{DE5EAB64-C0E5-47EA-BC9A-5D861A0E9603}" type="datetime1">
              <a:rPr lang="it-IT" smtClean="0"/>
              <a:t>03/05/2024</a:t>
            </a:fld>
            <a:endParaRPr lang="it-IT"/>
          </a:p>
        </p:txBody>
      </p:sp>
      <p:sp>
        <p:nvSpPr>
          <p:cNvPr id="3" name="Segnaposto piè di pagina 2">
            <a:extLst>
              <a:ext uri="{FF2B5EF4-FFF2-40B4-BE49-F238E27FC236}">
                <a16:creationId xmlns:a16="http://schemas.microsoft.com/office/drawing/2014/main" id="{8534B28C-F696-482A-B2EB-B4A5167CF2FA}"/>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4" name="Segnaposto numero diapositiva 3">
            <a:extLst>
              <a:ext uri="{FF2B5EF4-FFF2-40B4-BE49-F238E27FC236}">
                <a16:creationId xmlns:a16="http://schemas.microsoft.com/office/drawing/2014/main" id="{2D9FBAB0-293F-47CC-826B-E8CC3BA0E18E}"/>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65771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606A25-5C6E-48A3-A6B3-1F1BD303581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34CD823-F4AB-4B70-A606-CA3A3F2B48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D64D76C-9E3F-43D7-BC7A-FEABFF915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E0C25-BDCF-4E30-AE02-656E86525FC6}"/>
              </a:ext>
            </a:extLst>
          </p:cNvPr>
          <p:cNvSpPr>
            <a:spLocks noGrp="1"/>
          </p:cNvSpPr>
          <p:nvPr>
            <p:ph type="dt" sz="half" idx="10"/>
          </p:nvPr>
        </p:nvSpPr>
        <p:spPr>
          <a:xfrm>
            <a:off x="838200" y="6356350"/>
            <a:ext cx="2743200" cy="365125"/>
          </a:xfrm>
          <a:prstGeom prst="rect">
            <a:avLst/>
          </a:prstGeom>
        </p:spPr>
        <p:txBody>
          <a:bodyPr/>
          <a:lstStyle/>
          <a:p>
            <a:fld id="{FF5AFEB3-97E8-4211-96F4-0B170A485580}" type="datetime1">
              <a:rPr lang="it-IT" smtClean="0"/>
              <a:t>03/05/2024</a:t>
            </a:fld>
            <a:endParaRPr lang="it-IT"/>
          </a:p>
        </p:txBody>
      </p:sp>
      <p:sp>
        <p:nvSpPr>
          <p:cNvPr id="6" name="Segnaposto piè di pagina 5">
            <a:extLst>
              <a:ext uri="{FF2B5EF4-FFF2-40B4-BE49-F238E27FC236}">
                <a16:creationId xmlns:a16="http://schemas.microsoft.com/office/drawing/2014/main" id="{0ABC237E-6A78-45CF-B7EC-44818326DD06}"/>
              </a:ext>
            </a:extLst>
          </p:cNvPr>
          <p:cNvSpPr>
            <a:spLocks noGrp="1"/>
          </p:cNvSpPr>
          <p:nvPr>
            <p:ph type="ftr" sz="quarter" idx="11"/>
          </p:nvPr>
        </p:nvSpPr>
        <p:spPr>
          <a:xfrm>
            <a:off x="4038600" y="6356350"/>
            <a:ext cx="4114800" cy="365125"/>
          </a:xfrm>
          <a:prstGeom prst="rect">
            <a:avLst/>
          </a:prstGeom>
        </p:spPr>
        <p:txBody>
          <a:bodyPr/>
          <a:lstStyle/>
          <a:p>
            <a:endParaRPr lang="it-IT"/>
          </a:p>
        </p:txBody>
      </p:sp>
      <p:sp>
        <p:nvSpPr>
          <p:cNvPr id="7" name="Segnaposto numero diapositiva 6">
            <a:extLst>
              <a:ext uri="{FF2B5EF4-FFF2-40B4-BE49-F238E27FC236}">
                <a16:creationId xmlns:a16="http://schemas.microsoft.com/office/drawing/2014/main" id="{5CDFBD0C-CA5F-48C6-8F23-8467AD6FCD18}"/>
              </a:ext>
            </a:extLst>
          </p:cNvPr>
          <p:cNvSpPr>
            <a:spLocks noGrp="1"/>
          </p:cNvSpPr>
          <p:nvPr>
            <p:ph type="sldNum" sz="quarter" idx="12"/>
          </p:nvPr>
        </p:nvSpPr>
        <p:spPr/>
        <p:txBody>
          <a:bodyPr/>
          <a:lstStyle/>
          <a:p>
            <a:fld id="{EAB430A7-3CA7-4B68-A358-CDC4EFF6F2FE}" type="slidenum">
              <a:rPr lang="it-IT" smtClean="0"/>
              <a:t>‹#›</a:t>
            </a:fld>
            <a:endParaRPr lang="it-IT"/>
          </a:p>
        </p:txBody>
      </p:sp>
    </p:spTree>
    <p:extLst>
      <p:ext uri="{BB962C8B-B14F-4D97-AF65-F5344CB8AC3E}">
        <p14:creationId xmlns:p14="http://schemas.microsoft.com/office/powerpoint/2010/main" val="2618233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3B05E2-1665-4F53-AE02-146FB4667E7B}"/>
              </a:ext>
            </a:extLst>
          </p:cNvPr>
          <p:cNvSpPr>
            <a:spLocks noGrp="1"/>
          </p:cNvSpPr>
          <p:nvPr>
            <p:ph type="title"/>
          </p:nvPr>
        </p:nvSpPr>
        <p:spPr>
          <a:xfrm>
            <a:off x="232913" y="365126"/>
            <a:ext cx="11662913" cy="687298"/>
          </a:xfrm>
          <a:prstGeom prst="rect">
            <a:avLst/>
          </a:prstGeom>
        </p:spPr>
        <p:txBody>
          <a:bodyPr vert="horz" lIns="91440" tIns="45720" rIns="91440" bIns="45720" rtlCol="0" anchor="ctr">
            <a:normAutofit/>
          </a:bodyPr>
          <a:lstStyle/>
          <a:p>
            <a:r>
              <a:rPr lang="it-IT" dirty="0"/>
              <a:t>Titolo</a:t>
            </a:r>
          </a:p>
        </p:txBody>
      </p:sp>
      <p:sp>
        <p:nvSpPr>
          <p:cNvPr id="3" name="Segnaposto testo 2">
            <a:extLst>
              <a:ext uri="{FF2B5EF4-FFF2-40B4-BE49-F238E27FC236}">
                <a16:creationId xmlns:a16="http://schemas.microsoft.com/office/drawing/2014/main" id="{1B3DD07E-C596-43DB-9E74-746FBD47683D}"/>
              </a:ext>
            </a:extLst>
          </p:cNvPr>
          <p:cNvSpPr>
            <a:spLocks noGrp="1"/>
          </p:cNvSpPr>
          <p:nvPr>
            <p:ph type="body" idx="1"/>
          </p:nvPr>
        </p:nvSpPr>
        <p:spPr>
          <a:xfrm>
            <a:off x="232913" y="1224951"/>
            <a:ext cx="11662913" cy="4952012"/>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6" name="Segnaposto numero diapositiva 5">
            <a:extLst>
              <a:ext uri="{FF2B5EF4-FFF2-40B4-BE49-F238E27FC236}">
                <a16:creationId xmlns:a16="http://schemas.microsoft.com/office/drawing/2014/main" id="{62876ED7-CB52-4042-B87A-FB5AD19E8B3F}"/>
              </a:ext>
            </a:extLst>
          </p:cNvPr>
          <p:cNvSpPr>
            <a:spLocks noGrp="1"/>
          </p:cNvSpPr>
          <p:nvPr>
            <p:ph type="sldNum" sz="quarter" idx="4"/>
          </p:nvPr>
        </p:nvSpPr>
        <p:spPr>
          <a:xfrm>
            <a:off x="11041810" y="6356350"/>
            <a:ext cx="8540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430A7-3CA7-4B68-A358-CDC4EFF6F2FE}" type="slidenum">
              <a:rPr lang="it-IT" smtClean="0"/>
              <a:t>‹#›</a:t>
            </a:fld>
            <a:endParaRPr lang="it-IT"/>
          </a:p>
        </p:txBody>
      </p:sp>
    </p:spTree>
    <p:extLst>
      <p:ext uri="{BB962C8B-B14F-4D97-AF65-F5344CB8AC3E}">
        <p14:creationId xmlns:p14="http://schemas.microsoft.com/office/powerpoint/2010/main" val="4304538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enerated.photos/face-generator/" TargetMode="External"/><Relationship Id="rId2" Type="http://schemas.openxmlformats.org/officeDocument/2006/relationships/hyperlink" Target="https://this-person-does-not-exist.com/en" TargetMode="Externa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hyperlink" Target="https://thishorsedoesnotexist.com/" TargetMode="External"/><Relationship Id="rId2" Type="http://schemas.openxmlformats.org/officeDocument/2006/relationships/hyperlink" Target="https://thiscatdoesnotexist.com/" TargetMode="Externa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openai.com/dall-e-2" TargetMode="Externa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3.xml"/><Relationship Id="rId1" Type="http://schemas.openxmlformats.org/officeDocument/2006/relationships/video" Target="https://www.youtube.com/embed/Aut32pR5PQA?feature=oembed" TargetMode="External"/><Relationship Id="rId4" Type="http://schemas.openxmlformats.org/officeDocument/2006/relationships/hyperlink" Target="https://youtu.be/Aut32pR5PQ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edia.nature.com/original/magazine-assets/d41586-020-03348-4/d41586-020-03348-4.pdf"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hyperlink" Target="https://www.myheritage.it/deep-nostalgia" TargetMode="Externa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openxmlformats.org/officeDocument/2006/relationships/hyperlink" Target="https://www.myheritage.it/deep-nostalgia" TargetMode="Externa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quickdraw.withgoogle.com/?locale=en_US"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hyperlink" Target="https://deepdreamgenerator.com/" TargetMode="External"/><Relationship Id="rId7" Type="http://schemas.openxmlformats.org/officeDocument/2006/relationships/image" Target="../media/image43.jpeg"/><Relationship Id="rId2" Type="http://schemas.openxmlformats.org/officeDocument/2006/relationships/image" Target="../media/image39.jp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emf"/><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3.xml"/><Relationship Id="rId5" Type="http://schemas.openxmlformats.org/officeDocument/2006/relationships/image" Target="../media/image56.emf"/><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edium.com/dataseries/is-your-data-science-career-dying-c28504d82a8c" TargetMode="Externa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3.xml"/><Relationship Id="rId1" Type="http://schemas.openxmlformats.org/officeDocument/2006/relationships/video" Target="https://www.youtube.com/embed/03p2CADwGF8?feature=oembed" TargetMode="External"/><Relationship Id="rId5" Type="http://schemas.openxmlformats.org/officeDocument/2006/relationships/hyperlink" Target="https://youtu.be/03p2CADwGF8" TargetMode="Externa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colab.research.google.com/"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runestone.academy/ns/books/published/httlads/PythonReview/google_colab.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medium.com/@terdsaksu/artificial-intelligence-machine-learning-deep-learning-a2ebd43ff1b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chat.openai.com/" TargetMode="Externa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DB06FB-1F22-4270-A3CB-BD61F1B02500}"/>
              </a:ext>
            </a:extLst>
          </p:cNvPr>
          <p:cNvSpPr>
            <a:spLocks noGrp="1"/>
          </p:cNvSpPr>
          <p:nvPr>
            <p:ph type="ctrTitle"/>
          </p:nvPr>
        </p:nvSpPr>
        <p:spPr/>
        <p:txBody>
          <a:bodyPr>
            <a:normAutofit/>
          </a:bodyPr>
          <a:lstStyle/>
          <a:p>
            <a:r>
              <a:rPr lang="it-IT" dirty="0"/>
              <a:t>1</a:t>
            </a:r>
            <a:br>
              <a:rPr lang="it-IT" dirty="0"/>
            </a:br>
            <a:r>
              <a:rPr lang="it-IT" dirty="0" err="1"/>
              <a:t>Introduction</a:t>
            </a:r>
            <a:r>
              <a:rPr lang="it-IT" dirty="0"/>
              <a:t> to </a:t>
            </a:r>
            <a:br>
              <a:rPr lang="it-IT" dirty="0"/>
            </a:br>
            <a:r>
              <a:rPr lang="it-IT" dirty="0"/>
              <a:t>Machine Learning</a:t>
            </a:r>
          </a:p>
        </p:txBody>
      </p:sp>
      <p:sp>
        <p:nvSpPr>
          <p:cNvPr id="3" name="Sottotitolo 2">
            <a:extLst>
              <a:ext uri="{FF2B5EF4-FFF2-40B4-BE49-F238E27FC236}">
                <a16:creationId xmlns:a16="http://schemas.microsoft.com/office/drawing/2014/main" id="{7D7F9F73-7AB5-405B-8928-6BC0957E766D}"/>
              </a:ext>
            </a:extLst>
          </p:cNvPr>
          <p:cNvSpPr>
            <a:spLocks noGrp="1"/>
          </p:cNvSpPr>
          <p:nvPr>
            <p:ph type="subTitle" idx="1"/>
          </p:nvPr>
        </p:nvSpPr>
        <p:spPr/>
        <p:txBody>
          <a:bodyPr/>
          <a:lstStyle/>
          <a:p>
            <a:r>
              <a:rPr lang="it-IT"/>
              <a:t>Guido Borghi, PhD</a:t>
            </a:r>
          </a:p>
          <a:p>
            <a:r>
              <a:rPr lang="it-IT" sz="1800"/>
              <a:t>guido.borghi@unibo.it</a:t>
            </a:r>
            <a:endParaRPr lang="it-IT" sz="1800" dirty="0"/>
          </a:p>
        </p:txBody>
      </p:sp>
      <p:pic>
        <p:nvPicPr>
          <p:cNvPr id="1026" name="Picture 2" descr="Logo University of Bologna - for Zaky">
            <a:extLst>
              <a:ext uri="{FF2B5EF4-FFF2-40B4-BE49-F238E27FC236}">
                <a16:creationId xmlns:a16="http://schemas.microsoft.com/office/drawing/2014/main" id="{516FCB5D-009A-44E2-9FE9-24437230F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5725675"/>
            <a:ext cx="4733359" cy="975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68B0A9-3521-45A4-BDBE-FBCD78EF8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769" y="5708140"/>
            <a:ext cx="2852720" cy="100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049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E231E382-E513-67EE-29DE-FB5508A083B1}"/>
              </a:ext>
            </a:extLst>
          </p:cNvPr>
          <p:cNvPicPr>
            <a:picLocks noGrp="1" noChangeAspect="1"/>
          </p:cNvPicPr>
          <p:nvPr>
            <p:ph idx="1"/>
          </p:nvPr>
        </p:nvPicPr>
        <p:blipFill>
          <a:blip r:embed="rId2"/>
          <a:stretch>
            <a:fillRect/>
          </a:stretch>
        </p:blipFill>
        <p:spPr>
          <a:xfrm>
            <a:off x="2844118" y="1444484"/>
            <a:ext cx="6440502" cy="4283321"/>
          </a:xfrm>
        </p:spPr>
      </p:pic>
      <p:sp>
        <p:nvSpPr>
          <p:cNvPr id="3" name="Segnaposto contenuto 2">
            <a:extLst>
              <a:ext uri="{FF2B5EF4-FFF2-40B4-BE49-F238E27FC236}">
                <a16:creationId xmlns:a16="http://schemas.microsoft.com/office/drawing/2014/main" id="{71AE5AF3-620F-B2AA-5752-13F10CF75D00}"/>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CFEB103C-7B43-8656-3162-6D824099B26C}"/>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78E3EC67-9D6B-DA00-739A-BE7BF4EA83D8}"/>
              </a:ext>
            </a:extLst>
          </p:cNvPr>
          <p:cNvSpPr>
            <a:spLocks noGrp="1"/>
          </p:cNvSpPr>
          <p:nvPr>
            <p:ph type="sldNum" sz="quarter" idx="12"/>
          </p:nvPr>
        </p:nvSpPr>
        <p:spPr/>
        <p:txBody>
          <a:bodyPr/>
          <a:lstStyle/>
          <a:p>
            <a:fld id="{EAB430A7-3CA7-4B68-A358-CDC4EFF6F2FE}" type="slidenum">
              <a:rPr lang="it-IT" smtClean="0"/>
              <a:pPr/>
              <a:t>10</a:t>
            </a:fld>
            <a:endParaRPr lang="it-IT" dirty="0"/>
          </a:p>
        </p:txBody>
      </p:sp>
      <p:sp>
        <p:nvSpPr>
          <p:cNvPr id="6" name="Segnaposto testo 5">
            <a:extLst>
              <a:ext uri="{FF2B5EF4-FFF2-40B4-BE49-F238E27FC236}">
                <a16:creationId xmlns:a16="http://schemas.microsoft.com/office/drawing/2014/main" id="{4A7EF0C4-D7BF-0B76-62F7-1BBE10487120}"/>
              </a:ext>
            </a:extLst>
          </p:cNvPr>
          <p:cNvSpPr>
            <a:spLocks noGrp="1"/>
          </p:cNvSpPr>
          <p:nvPr>
            <p:ph type="body" sz="quarter" idx="4294967295"/>
          </p:nvPr>
        </p:nvSpPr>
        <p:spPr>
          <a:xfrm>
            <a:off x="8131175" y="6741319"/>
            <a:ext cx="3917949" cy="116681"/>
          </a:xfrm>
        </p:spPr>
        <p:txBody>
          <a:bodyPr/>
          <a:lstStyle/>
          <a:p>
            <a:endParaRPr lang="it-IT"/>
          </a:p>
        </p:txBody>
      </p:sp>
    </p:spTree>
    <p:extLst>
      <p:ext uri="{BB962C8B-B14F-4D97-AF65-F5344CB8AC3E}">
        <p14:creationId xmlns:p14="http://schemas.microsoft.com/office/powerpoint/2010/main" val="428271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23166918-DFCB-FE10-6F7A-F19DB8B4F3E2}"/>
              </a:ext>
            </a:extLst>
          </p:cNvPr>
          <p:cNvSpPr>
            <a:spLocks noGrp="1"/>
          </p:cNvSpPr>
          <p:nvPr>
            <p:ph idx="1"/>
          </p:nvPr>
        </p:nvSpPr>
        <p:spPr/>
        <p:txBody>
          <a:bodyPr/>
          <a:lstStyle/>
          <a:p>
            <a:r>
              <a:rPr lang="it-IT" dirty="0" err="1"/>
              <a:t>Other</a:t>
            </a:r>
            <a:r>
              <a:rPr lang="it-IT" dirty="0"/>
              <a:t> </a:t>
            </a:r>
            <a:r>
              <a:rPr lang="it-IT" dirty="0" err="1"/>
              <a:t>examples</a:t>
            </a:r>
            <a:r>
              <a:rPr lang="it-IT" dirty="0"/>
              <a:t> of AI</a:t>
            </a:r>
          </a:p>
        </p:txBody>
      </p:sp>
      <p:sp>
        <p:nvSpPr>
          <p:cNvPr id="3" name="Segnaposto contenuto 2">
            <a:extLst>
              <a:ext uri="{FF2B5EF4-FFF2-40B4-BE49-F238E27FC236}">
                <a16:creationId xmlns:a16="http://schemas.microsoft.com/office/drawing/2014/main" id="{D7C662C0-DB9E-75B0-6FAF-04F2CFE6E02A}"/>
              </a:ext>
            </a:extLst>
          </p:cNvPr>
          <p:cNvSpPr>
            <a:spLocks noGrp="1"/>
          </p:cNvSpPr>
          <p:nvPr>
            <p:ph sz="quarter" idx="13"/>
          </p:nvPr>
        </p:nvSpPr>
        <p:spPr>
          <a:xfrm>
            <a:off x="240690" y="5948625"/>
            <a:ext cx="11115675" cy="747504"/>
          </a:xfrm>
        </p:spPr>
        <p:txBody>
          <a:bodyPr/>
          <a:lstStyle/>
          <a:p>
            <a:r>
              <a:rPr lang="it-IT" dirty="0">
                <a:hlinkClick r:id="rId2"/>
              </a:rPr>
              <a:t>https://this-person-does-not-exist.com/en</a:t>
            </a:r>
            <a:r>
              <a:rPr lang="it-IT" dirty="0"/>
              <a:t> </a:t>
            </a:r>
          </a:p>
          <a:p>
            <a:r>
              <a:rPr lang="it-IT" dirty="0">
                <a:hlinkClick r:id="rId3"/>
              </a:rPr>
              <a:t>https://generated.photos/face-generator/</a:t>
            </a:r>
            <a:r>
              <a:rPr lang="it-IT" dirty="0"/>
              <a:t> </a:t>
            </a:r>
          </a:p>
        </p:txBody>
      </p:sp>
      <p:sp>
        <p:nvSpPr>
          <p:cNvPr id="4" name="Titolo 3">
            <a:extLst>
              <a:ext uri="{FF2B5EF4-FFF2-40B4-BE49-F238E27FC236}">
                <a16:creationId xmlns:a16="http://schemas.microsoft.com/office/drawing/2014/main" id="{6B5AF295-0414-989A-F480-212054652AE1}"/>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63EF0BDF-4B92-4ACC-36AE-193C8690F595}"/>
              </a:ext>
            </a:extLst>
          </p:cNvPr>
          <p:cNvSpPr>
            <a:spLocks noGrp="1"/>
          </p:cNvSpPr>
          <p:nvPr>
            <p:ph type="sldNum" sz="quarter" idx="12"/>
          </p:nvPr>
        </p:nvSpPr>
        <p:spPr/>
        <p:txBody>
          <a:bodyPr/>
          <a:lstStyle/>
          <a:p>
            <a:fld id="{EAB430A7-3CA7-4B68-A358-CDC4EFF6F2FE}" type="slidenum">
              <a:rPr lang="it-IT" smtClean="0"/>
              <a:pPr/>
              <a:t>11</a:t>
            </a:fld>
            <a:endParaRPr lang="it-IT" dirty="0"/>
          </a:p>
        </p:txBody>
      </p:sp>
      <p:sp>
        <p:nvSpPr>
          <p:cNvPr id="6" name="Segnaposto testo 5">
            <a:extLst>
              <a:ext uri="{FF2B5EF4-FFF2-40B4-BE49-F238E27FC236}">
                <a16:creationId xmlns:a16="http://schemas.microsoft.com/office/drawing/2014/main" id="{A5E23433-452C-97D7-5786-38A0A700FC48}"/>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a:extLst>
              <a:ext uri="{FF2B5EF4-FFF2-40B4-BE49-F238E27FC236}">
                <a16:creationId xmlns:a16="http://schemas.microsoft.com/office/drawing/2014/main" id="{819B0C54-EC7B-9145-7531-60FC10A4D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331" y="2054086"/>
            <a:ext cx="2992914" cy="2992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B822F9-119B-0C86-B83D-A017D0A42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607" y="2054086"/>
            <a:ext cx="2992914" cy="2992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61DF7B-7131-55EA-57C1-9566B3FF4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8883" y="2054086"/>
            <a:ext cx="2994717" cy="2994717"/>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DB18C0BB-CED2-5029-E240-E628BFC48443}"/>
              </a:ext>
            </a:extLst>
          </p:cNvPr>
          <p:cNvSpPr txBox="1"/>
          <p:nvPr/>
        </p:nvSpPr>
        <p:spPr>
          <a:xfrm>
            <a:off x="1258331" y="1535216"/>
            <a:ext cx="9515269"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What can you say about these faces?</a:t>
            </a:r>
            <a:endParaRPr lang="it-IT" sz="2400" i="1"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1" name="CasellaDiTesto 10">
            <a:extLst>
              <a:ext uri="{FF2B5EF4-FFF2-40B4-BE49-F238E27FC236}">
                <a16:creationId xmlns:a16="http://schemas.microsoft.com/office/drawing/2014/main" id="{22095A06-1600-7C7A-DD98-7F8AF58CD913}"/>
              </a:ext>
            </a:extLst>
          </p:cNvPr>
          <p:cNvSpPr txBox="1"/>
          <p:nvPr/>
        </p:nvSpPr>
        <p:spPr>
          <a:xfrm>
            <a:off x="1258332" y="5278067"/>
            <a:ext cx="9515268"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These faces belong to people who don't exist!</a:t>
            </a:r>
            <a:endParaRPr lang="it-IT" sz="2400" i="1" dirty="0">
              <a:latin typeface="Roboto Condensed Light" panose="02000000000000000000" pitchFamily="2" charset="0"/>
              <a:ea typeface="Roboto Condensed Light" panose="02000000000000000000" pitchFamily="2" charset="0"/>
            </a:endParaRPr>
          </a:p>
        </p:txBody>
      </p:sp>
      <p:sp>
        <p:nvSpPr>
          <p:cNvPr id="9" name="Freccia a destra 8">
            <a:extLst>
              <a:ext uri="{FF2B5EF4-FFF2-40B4-BE49-F238E27FC236}">
                <a16:creationId xmlns:a16="http://schemas.microsoft.com/office/drawing/2014/main" id="{3EBFFAB5-EFA6-8C70-6401-2C8413C4208F}"/>
              </a:ext>
            </a:extLst>
          </p:cNvPr>
          <p:cNvSpPr/>
          <p:nvPr/>
        </p:nvSpPr>
        <p:spPr>
          <a:xfrm rot="10800000">
            <a:off x="3167407" y="6033886"/>
            <a:ext cx="518474" cy="39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5031806C-E294-D187-F298-77DC9FE33A7D}"/>
              </a:ext>
            </a:extLst>
          </p:cNvPr>
          <p:cNvSpPr txBox="1"/>
          <p:nvPr/>
        </p:nvSpPr>
        <p:spPr>
          <a:xfrm>
            <a:off x="3754802" y="6014892"/>
            <a:ext cx="3997812" cy="369332"/>
          </a:xfrm>
          <a:prstGeom prst="rect">
            <a:avLst/>
          </a:prstGeom>
          <a:noFill/>
        </p:spPr>
        <p:txBody>
          <a:bodyPr wrap="square" rtlCol="0">
            <a:spAutoFit/>
          </a:bodyPr>
          <a:lstStyle/>
          <a:p>
            <a:r>
              <a:rPr lang="en-US" i="1" dirty="0">
                <a:latin typeface="Roboto Condensed Light" panose="02000000000000000000" pitchFamily="2" charset="0"/>
                <a:ea typeface="Roboto Condensed Light" panose="02000000000000000000" pitchFamily="2" charset="0"/>
              </a:rPr>
              <a:t>Try to generate faces yourself!</a:t>
            </a:r>
            <a:endParaRPr lang="it-IT"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36054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D09AE36-7271-0F53-CC98-C6F8F7C48044}"/>
              </a:ext>
            </a:extLst>
          </p:cNvPr>
          <p:cNvSpPr>
            <a:spLocks noGrp="1"/>
          </p:cNvSpPr>
          <p:nvPr>
            <p:ph idx="1"/>
          </p:nvPr>
        </p:nvSpPr>
        <p:spPr/>
        <p:txBody>
          <a:bodyPr/>
          <a:lstStyle/>
          <a:p>
            <a:endParaRPr lang="it-IT" dirty="0"/>
          </a:p>
        </p:txBody>
      </p:sp>
      <p:sp>
        <p:nvSpPr>
          <p:cNvPr id="3" name="Segnaposto contenuto 2">
            <a:extLst>
              <a:ext uri="{FF2B5EF4-FFF2-40B4-BE49-F238E27FC236}">
                <a16:creationId xmlns:a16="http://schemas.microsoft.com/office/drawing/2014/main" id="{0F185F00-55CD-7BF3-C17D-3996B82E455F}"/>
              </a:ext>
            </a:extLst>
          </p:cNvPr>
          <p:cNvSpPr>
            <a:spLocks noGrp="1"/>
          </p:cNvSpPr>
          <p:nvPr>
            <p:ph sz="quarter" idx="13"/>
          </p:nvPr>
        </p:nvSpPr>
        <p:spPr>
          <a:xfrm>
            <a:off x="232913" y="6012392"/>
            <a:ext cx="11115675" cy="433387"/>
          </a:xfrm>
        </p:spPr>
        <p:txBody>
          <a:bodyPr>
            <a:noAutofit/>
          </a:bodyPr>
          <a:lstStyle/>
          <a:p>
            <a:r>
              <a:rPr lang="en-US" sz="1200" dirty="0">
                <a:hlinkClick r:id="rId2"/>
              </a:rPr>
              <a:t>https://thiscatdoesnotexist.com</a:t>
            </a:r>
            <a:r>
              <a:rPr lang="en-US" sz="1200" dirty="0"/>
              <a:t> </a:t>
            </a:r>
          </a:p>
          <a:p>
            <a:r>
              <a:rPr lang="en-US" sz="1200" dirty="0">
                <a:hlinkClick r:id="rId3"/>
              </a:rPr>
              <a:t>https://thishorsedoesnotexist.com</a:t>
            </a:r>
            <a:r>
              <a:rPr lang="en-US" sz="1200" dirty="0"/>
              <a:t> </a:t>
            </a:r>
          </a:p>
          <a:p>
            <a:endParaRPr lang="it-IT" dirty="0"/>
          </a:p>
        </p:txBody>
      </p:sp>
      <p:sp>
        <p:nvSpPr>
          <p:cNvPr id="4" name="Titolo 3">
            <a:extLst>
              <a:ext uri="{FF2B5EF4-FFF2-40B4-BE49-F238E27FC236}">
                <a16:creationId xmlns:a16="http://schemas.microsoft.com/office/drawing/2014/main" id="{748E73DD-FE99-58C0-F8AA-8C34208DDE2D}"/>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D575CFCC-6754-5B3B-B484-2927EBD0601E}"/>
              </a:ext>
            </a:extLst>
          </p:cNvPr>
          <p:cNvSpPr>
            <a:spLocks noGrp="1"/>
          </p:cNvSpPr>
          <p:nvPr>
            <p:ph type="sldNum" sz="quarter" idx="12"/>
          </p:nvPr>
        </p:nvSpPr>
        <p:spPr/>
        <p:txBody>
          <a:bodyPr/>
          <a:lstStyle/>
          <a:p>
            <a:fld id="{EAB430A7-3CA7-4B68-A358-CDC4EFF6F2FE}" type="slidenum">
              <a:rPr lang="it-IT" smtClean="0"/>
              <a:pPr/>
              <a:t>12</a:t>
            </a:fld>
            <a:endParaRPr lang="it-IT" dirty="0"/>
          </a:p>
        </p:txBody>
      </p:sp>
      <p:sp>
        <p:nvSpPr>
          <p:cNvPr id="6" name="Segnaposto testo 5">
            <a:extLst>
              <a:ext uri="{FF2B5EF4-FFF2-40B4-BE49-F238E27FC236}">
                <a16:creationId xmlns:a16="http://schemas.microsoft.com/office/drawing/2014/main" id="{C111C43C-C483-9E29-5886-0059C2AE3121}"/>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2">
            <a:extLst>
              <a:ext uri="{FF2B5EF4-FFF2-40B4-BE49-F238E27FC236}">
                <a16:creationId xmlns:a16="http://schemas.microsoft.com/office/drawing/2014/main" id="{EC5ECDEC-8F8B-629D-B598-3E2789175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331" y="2054086"/>
            <a:ext cx="2992914" cy="29929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086F5E8-1B0E-A1D1-C202-529BFFC3C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607" y="2054086"/>
            <a:ext cx="2992914" cy="29929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a:extLst>
              <a:ext uri="{FF2B5EF4-FFF2-40B4-BE49-F238E27FC236}">
                <a16:creationId xmlns:a16="http://schemas.microsoft.com/office/drawing/2014/main" id="{7F54D3A0-5F60-0599-843F-4F2A25AA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8882" y="2054085"/>
            <a:ext cx="2992913" cy="2992913"/>
          </a:xfrm>
          <a:prstGeom prst="rect">
            <a:avLst/>
          </a:prstGeom>
          <a:noFill/>
          <a:extLst>
            <a:ext uri="{909E8E84-426E-40DD-AFC4-6F175D3DCCD1}">
              <a14:hiddenFill xmlns:a14="http://schemas.microsoft.com/office/drawing/2010/main">
                <a:solidFill>
                  <a:srgbClr val="FFFFFF"/>
                </a:solidFill>
              </a14:hiddenFill>
            </a:ext>
          </a:extLst>
        </p:spPr>
      </p:pic>
      <p:sp>
        <p:nvSpPr>
          <p:cNvPr id="10" name="Freccia a destra 9">
            <a:extLst>
              <a:ext uri="{FF2B5EF4-FFF2-40B4-BE49-F238E27FC236}">
                <a16:creationId xmlns:a16="http://schemas.microsoft.com/office/drawing/2014/main" id="{80A8A97F-EA88-2B7A-E2C4-E14EE9EF39D8}"/>
              </a:ext>
            </a:extLst>
          </p:cNvPr>
          <p:cNvSpPr/>
          <p:nvPr/>
        </p:nvSpPr>
        <p:spPr>
          <a:xfrm rot="10800000">
            <a:off x="2582191" y="6046690"/>
            <a:ext cx="518474" cy="39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C2367DBA-261B-2272-6335-F51DE528613B}"/>
              </a:ext>
            </a:extLst>
          </p:cNvPr>
          <p:cNvSpPr txBox="1"/>
          <p:nvPr/>
        </p:nvSpPr>
        <p:spPr>
          <a:xfrm>
            <a:off x="3169586" y="6027696"/>
            <a:ext cx="3997812" cy="369332"/>
          </a:xfrm>
          <a:prstGeom prst="rect">
            <a:avLst/>
          </a:prstGeom>
          <a:noFill/>
        </p:spPr>
        <p:txBody>
          <a:bodyPr wrap="square" rtlCol="0">
            <a:spAutoFit/>
          </a:bodyPr>
          <a:lstStyle/>
          <a:p>
            <a:r>
              <a:rPr lang="en-US" i="1" dirty="0">
                <a:latin typeface="Roboto Condensed Light" panose="02000000000000000000" pitchFamily="2" charset="0"/>
                <a:ea typeface="Roboto Condensed Light" panose="02000000000000000000" pitchFamily="2" charset="0"/>
              </a:rPr>
              <a:t>Try to generate cats and horses yourself!</a:t>
            </a:r>
            <a:endParaRPr lang="it-IT"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15857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EA3CB7E-5C6C-7BFE-C56F-86880513D405}"/>
              </a:ext>
            </a:extLst>
          </p:cNvPr>
          <p:cNvSpPr>
            <a:spLocks noGrp="1"/>
          </p:cNvSpPr>
          <p:nvPr>
            <p:ph sz="quarter" idx="13"/>
          </p:nvPr>
        </p:nvSpPr>
        <p:spPr/>
        <p:txBody>
          <a:bodyPr/>
          <a:lstStyle/>
          <a:p>
            <a:r>
              <a:rPr lang="en-US" sz="1200" dirty="0">
                <a:hlinkClick r:id="rId2"/>
              </a:rPr>
              <a:t>https://openai.com/dall-e-2</a:t>
            </a:r>
            <a:r>
              <a:rPr lang="en-US" sz="1200" dirty="0"/>
              <a:t> </a:t>
            </a:r>
          </a:p>
        </p:txBody>
      </p:sp>
      <p:sp>
        <p:nvSpPr>
          <p:cNvPr id="4" name="Titolo 3">
            <a:extLst>
              <a:ext uri="{FF2B5EF4-FFF2-40B4-BE49-F238E27FC236}">
                <a16:creationId xmlns:a16="http://schemas.microsoft.com/office/drawing/2014/main" id="{71C927AF-BB8B-3A01-6987-D4CB6E572944}"/>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D7FFFD3C-76D3-05AA-BD0D-49134313CBB5}"/>
              </a:ext>
            </a:extLst>
          </p:cNvPr>
          <p:cNvSpPr>
            <a:spLocks noGrp="1"/>
          </p:cNvSpPr>
          <p:nvPr>
            <p:ph type="sldNum" sz="quarter" idx="12"/>
          </p:nvPr>
        </p:nvSpPr>
        <p:spPr/>
        <p:txBody>
          <a:bodyPr/>
          <a:lstStyle/>
          <a:p>
            <a:fld id="{EAB430A7-3CA7-4B68-A358-CDC4EFF6F2FE}" type="slidenum">
              <a:rPr lang="it-IT" smtClean="0"/>
              <a:pPr/>
              <a:t>13</a:t>
            </a:fld>
            <a:endParaRPr lang="it-IT" dirty="0"/>
          </a:p>
        </p:txBody>
      </p:sp>
      <p:sp>
        <p:nvSpPr>
          <p:cNvPr id="6" name="Segnaposto testo 5">
            <a:extLst>
              <a:ext uri="{FF2B5EF4-FFF2-40B4-BE49-F238E27FC236}">
                <a16:creationId xmlns:a16="http://schemas.microsoft.com/office/drawing/2014/main" id="{8A616101-0F6D-7E69-B14B-163286368AE1}"/>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2" descr="unknown">
            <a:extLst>
              <a:ext uri="{FF2B5EF4-FFF2-40B4-BE49-F238E27FC236}">
                <a16:creationId xmlns:a16="http://schemas.microsoft.com/office/drawing/2014/main" id="{15994FE5-9230-BC11-1189-CECD80826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516" y="2750645"/>
            <a:ext cx="3255265" cy="3255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nknown">
            <a:extLst>
              <a:ext uri="{FF2B5EF4-FFF2-40B4-BE49-F238E27FC236}">
                <a16:creationId xmlns:a16="http://schemas.microsoft.com/office/drawing/2014/main" id="{47982DC2-D909-FF02-C1CB-1AF190BC0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88" y="1170432"/>
            <a:ext cx="3064034" cy="3064034"/>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021C4EF3-3ACF-44C4-F63A-B30945969C05}"/>
              </a:ext>
            </a:extLst>
          </p:cNvPr>
          <p:cNvSpPr txBox="1"/>
          <p:nvPr/>
        </p:nvSpPr>
        <p:spPr>
          <a:xfrm>
            <a:off x="3672841" y="2106739"/>
            <a:ext cx="3456432" cy="1015663"/>
          </a:xfrm>
          <a:prstGeom prst="rect">
            <a:avLst/>
          </a:prstGeom>
          <a:noFill/>
        </p:spPr>
        <p:txBody>
          <a:bodyPr wrap="square" rtlCol="0">
            <a:spAutoFit/>
          </a:bodyPr>
          <a:lstStyle/>
          <a:p>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An astronaut playing basketball with cats in space as a children's book illustration</a:t>
            </a:r>
            <a:r>
              <a:rPr lang="it-IT" sz="2000" dirty="0">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0" name="CasellaDiTesto 9">
            <a:extLst>
              <a:ext uri="{FF2B5EF4-FFF2-40B4-BE49-F238E27FC236}">
                <a16:creationId xmlns:a16="http://schemas.microsoft.com/office/drawing/2014/main" id="{CC14DB7C-A82A-A11C-FC63-F295A88EDEED}"/>
              </a:ext>
            </a:extLst>
          </p:cNvPr>
          <p:cNvSpPr txBox="1"/>
          <p:nvPr/>
        </p:nvSpPr>
        <p:spPr>
          <a:xfrm>
            <a:off x="4806696" y="3870445"/>
            <a:ext cx="3523487" cy="1015663"/>
          </a:xfrm>
          <a:prstGeom prst="rect">
            <a:avLst/>
          </a:prstGeom>
          <a:noFill/>
        </p:spPr>
        <p:txBody>
          <a:bodyPr wrap="square" rtlCol="0">
            <a:spAutoFit/>
          </a:bodyPr>
          <a:lstStyle/>
          <a:p>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An astronaut playing basketball with cats in space in a watercolor style.</a:t>
            </a:r>
          </a:p>
        </p:txBody>
      </p:sp>
    </p:spTree>
    <p:extLst>
      <p:ext uri="{BB962C8B-B14F-4D97-AF65-F5344CB8AC3E}">
        <p14:creationId xmlns:p14="http://schemas.microsoft.com/office/powerpoint/2010/main" val="33238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1A84ACF-2911-BE41-3F49-6360DBF3193E}"/>
              </a:ext>
            </a:extLst>
          </p:cNvPr>
          <p:cNvSpPr>
            <a:spLocks noGrp="1"/>
          </p:cNvSpPr>
          <p:nvPr>
            <p:ph idx="1"/>
          </p:nvPr>
        </p:nvSpPr>
        <p:spPr/>
        <p:txBody>
          <a:bodyPr/>
          <a:lstStyle/>
          <a:p>
            <a:endParaRPr lang="it-IT" dirty="0"/>
          </a:p>
        </p:txBody>
      </p:sp>
      <p:sp>
        <p:nvSpPr>
          <p:cNvPr id="3" name="Segnaposto contenuto 2">
            <a:extLst>
              <a:ext uri="{FF2B5EF4-FFF2-40B4-BE49-F238E27FC236}">
                <a16:creationId xmlns:a16="http://schemas.microsoft.com/office/drawing/2014/main" id="{62051826-7FA3-E0A3-88FE-81C4FE184B76}"/>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706FA90-DDF2-E34D-90ED-E60D4C72F1D2}"/>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8CBD7AFD-B18E-15C8-421A-BB22C94643E8}"/>
              </a:ext>
            </a:extLst>
          </p:cNvPr>
          <p:cNvSpPr>
            <a:spLocks noGrp="1"/>
          </p:cNvSpPr>
          <p:nvPr>
            <p:ph type="sldNum" sz="quarter" idx="12"/>
          </p:nvPr>
        </p:nvSpPr>
        <p:spPr/>
        <p:txBody>
          <a:bodyPr/>
          <a:lstStyle/>
          <a:p>
            <a:fld id="{EAB430A7-3CA7-4B68-A358-CDC4EFF6F2FE}" type="slidenum">
              <a:rPr lang="it-IT" smtClean="0"/>
              <a:pPr/>
              <a:t>14</a:t>
            </a:fld>
            <a:endParaRPr lang="it-IT" dirty="0"/>
          </a:p>
        </p:txBody>
      </p:sp>
      <p:sp>
        <p:nvSpPr>
          <p:cNvPr id="6" name="Segnaposto testo 5">
            <a:extLst>
              <a:ext uri="{FF2B5EF4-FFF2-40B4-BE49-F238E27FC236}">
                <a16:creationId xmlns:a16="http://schemas.microsoft.com/office/drawing/2014/main" id="{661DADAA-02FD-3068-4081-BD94BCD03443}"/>
              </a:ext>
            </a:extLst>
          </p:cNvPr>
          <p:cNvSpPr>
            <a:spLocks noGrp="1"/>
          </p:cNvSpPr>
          <p:nvPr>
            <p:ph type="body" sz="quarter" idx="4294967295"/>
          </p:nvPr>
        </p:nvSpPr>
        <p:spPr>
          <a:xfrm>
            <a:off x="8131175" y="6741319"/>
            <a:ext cx="3917949" cy="116681"/>
          </a:xfrm>
        </p:spPr>
        <p:txBody>
          <a:bodyPr/>
          <a:lstStyle/>
          <a:p>
            <a:endParaRPr lang="it-IT"/>
          </a:p>
        </p:txBody>
      </p:sp>
      <p:pic>
        <p:nvPicPr>
          <p:cNvPr id="7" name="Immagine 6" descr="Immagine che contiene edificio, esterni, luogo di culto, vecchio&#10;&#10;Descrizione generata automaticamente">
            <a:extLst>
              <a:ext uri="{FF2B5EF4-FFF2-40B4-BE49-F238E27FC236}">
                <a16:creationId xmlns:a16="http://schemas.microsoft.com/office/drawing/2014/main" id="{467AD158-89EE-2C5A-8712-92B87DEBAE98}"/>
              </a:ext>
            </a:extLst>
          </p:cNvPr>
          <p:cNvPicPr>
            <a:picLocks noChangeAspect="1"/>
          </p:cNvPicPr>
          <p:nvPr/>
        </p:nvPicPr>
        <p:blipFill rotWithShape="1">
          <a:blip r:embed="rId2">
            <a:extLst>
              <a:ext uri="{28A0092B-C50C-407E-A947-70E740481C1C}">
                <a14:useLocalDpi xmlns:a14="http://schemas.microsoft.com/office/drawing/2010/main" val="0"/>
              </a:ext>
            </a:extLst>
          </a:blip>
          <a:srcRect t="24934" b="1275"/>
          <a:stretch/>
        </p:blipFill>
        <p:spPr>
          <a:xfrm>
            <a:off x="431765" y="2112844"/>
            <a:ext cx="3124411" cy="3157268"/>
          </a:xfrm>
          <a:prstGeom prst="rect">
            <a:avLst/>
          </a:prstGeom>
        </p:spPr>
      </p:pic>
      <p:pic>
        <p:nvPicPr>
          <p:cNvPr id="8" name="Segnaposto contenuto 16" descr="Immagine che contiene computer&#10;&#10;Descrizione generata automaticamente">
            <a:extLst>
              <a:ext uri="{FF2B5EF4-FFF2-40B4-BE49-F238E27FC236}">
                <a16:creationId xmlns:a16="http://schemas.microsoft.com/office/drawing/2014/main" id="{4E423DC9-F63A-F838-09A1-072AFAA53E27}"/>
              </a:ext>
            </a:extLst>
          </p:cNvPr>
          <p:cNvPicPr>
            <a:picLocks noChangeAspect="1"/>
          </p:cNvPicPr>
          <p:nvPr/>
        </p:nvPicPr>
        <p:blipFill rotWithShape="1">
          <a:blip r:embed="rId3">
            <a:extLst>
              <a:ext uri="{28A0092B-C50C-407E-A947-70E740481C1C}">
                <a14:useLocalDpi xmlns:a14="http://schemas.microsoft.com/office/drawing/2010/main" val="0"/>
              </a:ext>
            </a:extLst>
          </a:blip>
          <a:srcRect l="48505" t="20294" r="28692"/>
          <a:stretch/>
        </p:blipFill>
        <p:spPr>
          <a:xfrm>
            <a:off x="4315222" y="1860184"/>
            <a:ext cx="2363638" cy="3468269"/>
          </a:xfrm>
          <a:prstGeom prst="rect">
            <a:avLst/>
          </a:prstGeom>
        </p:spPr>
      </p:pic>
      <p:pic>
        <p:nvPicPr>
          <p:cNvPr id="9" name="Immagine 8">
            <a:extLst>
              <a:ext uri="{FF2B5EF4-FFF2-40B4-BE49-F238E27FC236}">
                <a16:creationId xmlns:a16="http://schemas.microsoft.com/office/drawing/2014/main" id="{FCE58230-F3CD-7DAE-37DC-2C94A24DD57C}"/>
              </a:ext>
            </a:extLst>
          </p:cNvPr>
          <p:cNvPicPr>
            <a:picLocks noChangeAspect="1"/>
          </p:cNvPicPr>
          <p:nvPr/>
        </p:nvPicPr>
        <p:blipFill rotWithShape="1">
          <a:blip r:embed="rId4">
            <a:extLst>
              <a:ext uri="{28A0092B-C50C-407E-A947-70E740481C1C}">
                <a14:useLocalDpi xmlns:a14="http://schemas.microsoft.com/office/drawing/2010/main" val="0"/>
              </a:ext>
            </a:extLst>
          </a:blip>
          <a:srcRect l="48821" t="19577" r="29033"/>
          <a:stretch/>
        </p:blipFill>
        <p:spPr>
          <a:xfrm>
            <a:off x="9620730" y="1869183"/>
            <a:ext cx="2275096" cy="3468270"/>
          </a:xfrm>
          <a:prstGeom prst="rect">
            <a:avLst/>
          </a:prstGeom>
        </p:spPr>
      </p:pic>
      <p:pic>
        <p:nvPicPr>
          <p:cNvPr id="10" name="Immagine 9" descr="Immagine che contiene edificio, esterni, luogo di culto, vecchio&#10;&#10;Descrizione generata automaticamente">
            <a:extLst>
              <a:ext uri="{FF2B5EF4-FFF2-40B4-BE49-F238E27FC236}">
                <a16:creationId xmlns:a16="http://schemas.microsoft.com/office/drawing/2014/main" id="{DAA7F459-C816-6919-C26B-4AFA5D27A3EA}"/>
              </a:ext>
            </a:extLst>
          </p:cNvPr>
          <p:cNvPicPr>
            <a:picLocks noChangeAspect="1"/>
          </p:cNvPicPr>
          <p:nvPr/>
        </p:nvPicPr>
        <p:blipFill rotWithShape="1">
          <a:blip r:embed="rId2">
            <a:extLst>
              <a:ext uri="{28A0092B-C50C-407E-A947-70E740481C1C}">
                <a14:useLocalDpi xmlns:a14="http://schemas.microsoft.com/office/drawing/2010/main" val="0"/>
              </a:ext>
            </a:extLst>
          </a:blip>
          <a:srcRect t="-78" b="1276"/>
          <a:stretch/>
        </p:blipFill>
        <p:spPr>
          <a:xfrm>
            <a:off x="6911250" y="1918523"/>
            <a:ext cx="2477090" cy="3351589"/>
          </a:xfrm>
          <a:prstGeom prst="rect">
            <a:avLst/>
          </a:prstGeom>
        </p:spPr>
      </p:pic>
      <p:sp>
        <p:nvSpPr>
          <p:cNvPr id="11" name="Freccia a destra 10">
            <a:extLst>
              <a:ext uri="{FF2B5EF4-FFF2-40B4-BE49-F238E27FC236}">
                <a16:creationId xmlns:a16="http://schemas.microsoft.com/office/drawing/2014/main" id="{FA134263-56A4-47FA-C202-191FC25643FB}"/>
              </a:ext>
            </a:extLst>
          </p:cNvPr>
          <p:cNvSpPr/>
          <p:nvPr/>
        </p:nvSpPr>
        <p:spPr>
          <a:xfrm>
            <a:off x="3755028" y="3372561"/>
            <a:ext cx="327804" cy="46151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24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BD3A3AE9-4796-219C-20CE-209626C57DE4}"/>
              </a:ext>
            </a:extLst>
          </p:cNvPr>
          <p:cNvPicPr>
            <a:picLocks noGrp="1" noChangeAspect="1"/>
          </p:cNvPicPr>
          <p:nvPr>
            <p:ph idx="1"/>
          </p:nvPr>
        </p:nvPicPr>
        <p:blipFill>
          <a:blip r:embed="rId2"/>
          <a:stretch>
            <a:fillRect/>
          </a:stretch>
        </p:blipFill>
        <p:spPr>
          <a:xfrm>
            <a:off x="667666" y="1157495"/>
            <a:ext cx="9173195" cy="4067360"/>
          </a:xfrm>
        </p:spPr>
      </p:pic>
      <p:sp>
        <p:nvSpPr>
          <p:cNvPr id="3" name="Segnaposto contenuto 2">
            <a:extLst>
              <a:ext uri="{FF2B5EF4-FFF2-40B4-BE49-F238E27FC236}">
                <a16:creationId xmlns:a16="http://schemas.microsoft.com/office/drawing/2014/main" id="{64D7AA68-E48C-8542-5B20-DF645249B92A}"/>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1C314C7-87DF-F315-7278-A62222EE4D43}"/>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D94CEDDB-7BD3-DF6B-89D6-83A0C1E7D153}"/>
              </a:ext>
            </a:extLst>
          </p:cNvPr>
          <p:cNvSpPr>
            <a:spLocks noGrp="1"/>
          </p:cNvSpPr>
          <p:nvPr>
            <p:ph type="sldNum" sz="quarter" idx="12"/>
          </p:nvPr>
        </p:nvSpPr>
        <p:spPr/>
        <p:txBody>
          <a:bodyPr/>
          <a:lstStyle/>
          <a:p>
            <a:fld id="{EAB430A7-3CA7-4B68-A358-CDC4EFF6F2FE}" type="slidenum">
              <a:rPr lang="it-IT" smtClean="0"/>
              <a:pPr/>
              <a:t>15</a:t>
            </a:fld>
            <a:endParaRPr lang="it-IT" dirty="0"/>
          </a:p>
        </p:txBody>
      </p:sp>
      <p:sp>
        <p:nvSpPr>
          <p:cNvPr id="6" name="Segnaposto testo 5">
            <a:extLst>
              <a:ext uri="{FF2B5EF4-FFF2-40B4-BE49-F238E27FC236}">
                <a16:creationId xmlns:a16="http://schemas.microsoft.com/office/drawing/2014/main" id="{96980A85-5BE3-4FD5-52BA-0721AE8CBF1C}"/>
              </a:ext>
            </a:extLst>
          </p:cNvPr>
          <p:cNvSpPr>
            <a:spLocks noGrp="1"/>
          </p:cNvSpPr>
          <p:nvPr>
            <p:ph type="body" sz="quarter" idx="4294967295"/>
          </p:nvPr>
        </p:nvSpPr>
        <p:spPr>
          <a:xfrm>
            <a:off x="8131175" y="6741319"/>
            <a:ext cx="3917949" cy="116681"/>
          </a:xfrm>
        </p:spPr>
        <p:txBody>
          <a:bodyPr/>
          <a:lstStyle/>
          <a:p>
            <a:endParaRPr lang="it-IT"/>
          </a:p>
        </p:txBody>
      </p:sp>
      <p:sp>
        <p:nvSpPr>
          <p:cNvPr id="7" name="CasellaDiTesto 6">
            <a:extLst>
              <a:ext uri="{FF2B5EF4-FFF2-40B4-BE49-F238E27FC236}">
                <a16:creationId xmlns:a16="http://schemas.microsoft.com/office/drawing/2014/main" id="{B920A6CB-E08B-21F6-16A8-7D10B5A85010}"/>
              </a:ext>
            </a:extLst>
          </p:cNvPr>
          <p:cNvSpPr txBox="1"/>
          <p:nvPr/>
        </p:nvSpPr>
        <p:spPr>
          <a:xfrm>
            <a:off x="232913" y="5472801"/>
            <a:ext cx="11662913"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AI is now able to play several games and, in some cases, to beat experienced players!</a:t>
            </a:r>
            <a:endParaRPr lang="it-IT" sz="2400" i="1" dirty="0">
              <a:latin typeface="Roboto Condensed Light" panose="02000000000000000000" pitchFamily="2" charset="0"/>
              <a:ea typeface="Roboto Condensed Light" panose="02000000000000000000" pitchFamily="2" charset="0"/>
            </a:endParaRPr>
          </a:p>
        </p:txBody>
      </p:sp>
      <p:pic>
        <p:nvPicPr>
          <p:cNvPr id="6146" name="Picture 2" descr="Garry Kasparov: At peace with AI | ChessBase">
            <a:extLst>
              <a:ext uri="{FF2B5EF4-FFF2-40B4-BE49-F238E27FC236}">
                <a16:creationId xmlns:a16="http://schemas.microsoft.com/office/drawing/2014/main" id="{7927DE97-6A42-E1F6-7A99-B5A821409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986" y="3080968"/>
            <a:ext cx="3587750" cy="23918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epMind's StarCraft 2 AI is now better than 99.8 percent of all human  players - The Verge">
            <a:extLst>
              <a:ext uri="{FF2B5EF4-FFF2-40B4-BE49-F238E27FC236}">
                <a16:creationId xmlns:a16="http://schemas.microsoft.com/office/drawing/2014/main" id="{9A735BEC-3D93-4B8C-3BC4-68CCDE316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1827" y="697584"/>
            <a:ext cx="2887069" cy="216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81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lementi multimediali online 6" title="Deep Learning Cars">
            <a:hlinkClick r:id="" action="ppaction://media"/>
            <a:extLst>
              <a:ext uri="{FF2B5EF4-FFF2-40B4-BE49-F238E27FC236}">
                <a16:creationId xmlns:a16="http://schemas.microsoft.com/office/drawing/2014/main" id="{6EC9AF9A-19FB-59E2-68D1-E29F1A0DAE3D}"/>
              </a:ext>
            </a:extLst>
          </p:cNvPr>
          <p:cNvPicPr>
            <a:picLocks noGrp="1" noRot="1" noChangeAspect="1"/>
          </p:cNvPicPr>
          <p:nvPr>
            <p:ph idx="1"/>
            <a:videoFile r:link="rId1"/>
          </p:nvPr>
        </p:nvPicPr>
        <p:blipFill>
          <a:blip r:embed="rId3"/>
          <a:stretch>
            <a:fillRect/>
          </a:stretch>
        </p:blipFill>
        <p:spPr>
          <a:xfrm>
            <a:off x="2529411" y="1181020"/>
            <a:ext cx="7133178" cy="4030016"/>
          </a:xfrm>
          <a:prstGeom prst="rect">
            <a:avLst/>
          </a:prstGeom>
        </p:spPr>
      </p:pic>
      <p:sp>
        <p:nvSpPr>
          <p:cNvPr id="3" name="Segnaposto contenuto 2">
            <a:extLst>
              <a:ext uri="{FF2B5EF4-FFF2-40B4-BE49-F238E27FC236}">
                <a16:creationId xmlns:a16="http://schemas.microsoft.com/office/drawing/2014/main" id="{FA57C617-4E9F-D032-312D-9279A5B93854}"/>
              </a:ext>
            </a:extLst>
          </p:cNvPr>
          <p:cNvSpPr>
            <a:spLocks noGrp="1"/>
          </p:cNvSpPr>
          <p:nvPr>
            <p:ph sz="quarter" idx="13"/>
          </p:nvPr>
        </p:nvSpPr>
        <p:spPr/>
        <p:txBody>
          <a:bodyPr/>
          <a:lstStyle/>
          <a:p>
            <a:r>
              <a:rPr lang="it-IT" dirty="0">
                <a:hlinkClick r:id="rId4"/>
              </a:rPr>
              <a:t>https://youtu.be/Aut32pR5PQA</a:t>
            </a:r>
            <a:r>
              <a:rPr lang="it-IT" dirty="0"/>
              <a:t> </a:t>
            </a:r>
          </a:p>
        </p:txBody>
      </p:sp>
      <p:sp>
        <p:nvSpPr>
          <p:cNvPr id="4" name="Titolo 3">
            <a:extLst>
              <a:ext uri="{FF2B5EF4-FFF2-40B4-BE49-F238E27FC236}">
                <a16:creationId xmlns:a16="http://schemas.microsoft.com/office/drawing/2014/main" id="{AF3F2F7E-6D6E-2C09-9C35-4805CC267B29}"/>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51CA64C5-6C87-E81E-B331-C37885A089F4}"/>
              </a:ext>
            </a:extLst>
          </p:cNvPr>
          <p:cNvSpPr>
            <a:spLocks noGrp="1"/>
          </p:cNvSpPr>
          <p:nvPr>
            <p:ph type="sldNum" sz="quarter" idx="12"/>
          </p:nvPr>
        </p:nvSpPr>
        <p:spPr/>
        <p:txBody>
          <a:bodyPr/>
          <a:lstStyle/>
          <a:p>
            <a:fld id="{EAB430A7-3CA7-4B68-A358-CDC4EFF6F2FE}" type="slidenum">
              <a:rPr lang="it-IT" smtClean="0"/>
              <a:pPr/>
              <a:t>16</a:t>
            </a:fld>
            <a:endParaRPr lang="it-IT" dirty="0"/>
          </a:p>
        </p:txBody>
      </p:sp>
      <p:sp>
        <p:nvSpPr>
          <p:cNvPr id="6" name="Segnaposto testo 5">
            <a:extLst>
              <a:ext uri="{FF2B5EF4-FFF2-40B4-BE49-F238E27FC236}">
                <a16:creationId xmlns:a16="http://schemas.microsoft.com/office/drawing/2014/main" id="{FE6F0BE5-E4A6-0FA3-285C-E82C992C3B5E}"/>
              </a:ext>
            </a:extLst>
          </p:cNvPr>
          <p:cNvSpPr>
            <a:spLocks noGrp="1"/>
          </p:cNvSpPr>
          <p:nvPr>
            <p:ph type="body" sz="quarter" idx="4294967295"/>
          </p:nvPr>
        </p:nvSpPr>
        <p:spPr>
          <a:xfrm>
            <a:off x="8131175" y="6741319"/>
            <a:ext cx="3917949" cy="116681"/>
          </a:xfrm>
        </p:spPr>
        <p:txBody>
          <a:bodyPr/>
          <a:lstStyle/>
          <a:p>
            <a:endParaRPr lang="it-IT"/>
          </a:p>
        </p:txBody>
      </p:sp>
      <p:sp>
        <p:nvSpPr>
          <p:cNvPr id="8" name="CasellaDiTesto 7">
            <a:extLst>
              <a:ext uri="{FF2B5EF4-FFF2-40B4-BE49-F238E27FC236}">
                <a16:creationId xmlns:a16="http://schemas.microsoft.com/office/drawing/2014/main" id="{15B30A06-E593-C44D-7623-F14E520BBD57}"/>
              </a:ext>
            </a:extLst>
          </p:cNvPr>
          <p:cNvSpPr txBox="1"/>
          <p:nvPr/>
        </p:nvSpPr>
        <p:spPr>
          <a:xfrm>
            <a:off x="232913" y="5472801"/>
            <a:ext cx="11662913"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AI learns to drive a car by trial and error, each new attempt improves its skills</a:t>
            </a:r>
            <a:endParaRPr lang="it-IT" sz="24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2228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A57C617-4E9F-D032-312D-9279A5B93854}"/>
              </a:ext>
            </a:extLst>
          </p:cNvPr>
          <p:cNvSpPr>
            <a:spLocks noGrp="1"/>
          </p:cNvSpPr>
          <p:nvPr>
            <p:ph sz="quarter" idx="13"/>
          </p:nvPr>
        </p:nvSpPr>
        <p:spPr/>
        <p:txBody>
          <a:bodyPr/>
          <a:lstStyle/>
          <a:p>
            <a:r>
              <a:rPr lang="it-IT" dirty="0">
                <a:hlinkClick r:id="rId2"/>
              </a:rPr>
              <a:t>https://media.nature.com/original/magazine-assets/d41586-020-03348-4/d41586-020-03348-4.pdf</a:t>
            </a:r>
            <a:r>
              <a:rPr lang="it-IT" dirty="0"/>
              <a:t> </a:t>
            </a:r>
          </a:p>
        </p:txBody>
      </p:sp>
      <p:sp>
        <p:nvSpPr>
          <p:cNvPr id="4" name="Titolo 3">
            <a:extLst>
              <a:ext uri="{FF2B5EF4-FFF2-40B4-BE49-F238E27FC236}">
                <a16:creationId xmlns:a16="http://schemas.microsoft.com/office/drawing/2014/main" id="{AF3F2F7E-6D6E-2C09-9C35-4805CC267B29}"/>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51CA64C5-6C87-E81E-B331-C37885A089F4}"/>
              </a:ext>
            </a:extLst>
          </p:cNvPr>
          <p:cNvSpPr>
            <a:spLocks noGrp="1"/>
          </p:cNvSpPr>
          <p:nvPr>
            <p:ph type="sldNum" sz="quarter" idx="12"/>
          </p:nvPr>
        </p:nvSpPr>
        <p:spPr/>
        <p:txBody>
          <a:bodyPr/>
          <a:lstStyle/>
          <a:p>
            <a:fld id="{EAB430A7-3CA7-4B68-A358-CDC4EFF6F2FE}" type="slidenum">
              <a:rPr lang="it-IT" smtClean="0"/>
              <a:pPr/>
              <a:t>17</a:t>
            </a:fld>
            <a:endParaRPr lang="it-IT" dirty="0"/>
          </a:p>
        </p:txBody>
      </p:sp>
      <p:sp>
        <p:nvSpPr>
          <p:cNvPr id="6" name="Segnaposto testo 5">
            <a:extLst>
              <a:ext uri="{FF2B5EF4-FFF2-40B4-BE49-F238E27FC236}">
                <a16:creationId xmlns:a16="http://schemas.microsoft.com/office/drawing/2014/main" id="{FE6F0BE5-E4A6-0FA3-285C-E82C992C3B5E}"/>
              </a:ext>
            </a:extLst>
          </p:cNvPr>
          <p:cNvSpPr>
            <a:spLocks noGrp="1"/>
          </p:cNvSpPr>
          <p:nvPr>
            <p:ph type="body" sz="quarter" idx="4294967295"/>
          </p:nvPr>
        </p:nvSpPr>
        <p:spPr>
          <a:xfrm>
            <a:off x="8131175" y="6741319"/>
            <a:ext cx="3917949" cy="116681"/>
          </a:xfrm>
        </p:spPr>
        <p:txBody>
          <a:bodyPr/>
          <a:lstStyle/>
          <a:p>
            <a:endParaRPr lang="it-IT"/>
          </a:p>
        </p:txBody>
      </p:sp>
      <p:sp>
        <p:nvSpPr>
          <p:cNvPr id="8" name="CasellaDiTesto 7">
            <a:extLst>
              <a:ext uri="{FF2B5EF4-FFF2-40B4-BE49-F238E27FC236}">
                <a16:creationId xmlns:a16="http://schemas.microsoft.com/office/drawing/2014/main" id="{15B30A06-E593-C44D-7623-F14E520BBD57}"/>
              </a:ext>
            </a:extLst>
          </p:cNvPr>
          <p:cNvSpPr txBox="1"/>
          <p:nvPr/>
        </p:nvSpPr>
        <p:spPr>
          <a:xfrm>
            <a:off x="440303" y="2241550"/>
            <a:ext cx="5451450"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AI plays a crucial role also in medicine</a:t>
            </a:r>
            <a:endParaRPr lang="it-IT" sz="2400" i="1" dirty="0">
              <a:latin typeface="Roboto Condensed Light" panose="02000000000000000000" pitchFamily="2" charset="0"/>
              <a:ea typeface="Roboto Condensed Light" panose="02000000000000000000" pitchFamily="2" charset="0"/>
            </a:endParaRPr>
          </a:p>
        </p:txBody>
      </p:sp>
      <p:pic>
        <p:nvPicPr>
          <p:cNvPr id="11" name="Immagine 10">
            <a:extLst>
              <a:ext uri="{FF2B5EF4-FFF2-40B4-BE49-F238E27FC236}">
                <a16:creationId xmlns:a16="http://schemas.microsoft.com/office/drawing/2014/main" id="{863F85A0-B758-44F4-F3FB-875D672C5FA5}"/>
              </a:ext>
            </a:extLst>
          </p:cNvPr>
          <p:cNvPicPr>
            <a:picLocks noChangeAspect="1"/>
          </p:cNvPicPr>
          <p:nvPr/>
        </p:nvPicPr>
        <p:blipFill>
          <a:blip r:embed="rId3"/>
          <a:stretch>
            <a:fillRect/>
          </a:stretch>
        </p:blipFill>
        <p:spPr>
          <a:xfrm>
            <a:off x="6706348" y="766948"/>
            <a:ext cx="5232248" cy="5465578"/>
          </a:xfrm>
          <a:prstGeom prst="rect">
            <a:avLst/>
          </a:prstGeom>
        </p:spPr>
      </p:pic>
    </p:spTree>
    <p:extLst>
      <p:ext uri="{BB962C8B-B14F-4D97-AF65-F5344CB8AC3E}">
        <p14:creationId xmlns:p14="http://schemas.microsoft.com/office/powerpoint/2010/main" val="116356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descr="Immagine che contiene persona, indossando, rosso, tuta&#10;&#10;Descrizione generata automaticamente">
            <a:extLst>
              <a:ext uri="{FF2B5EF4-FFF2-40B4-BE49-F238E27FC236}">
                <a16:creationId xmlns:a16="http://schemas.microsoft.com/office/drawing/2014/main" id="{0A28F112-DD4D-EE96-911A-EB46814066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6527" y="1476675"/>
            <a:ext cx="4572000" cy="3429000"/>
          </a:xfrm>
        </p:spPr>
      </p:pic>
      <p:sp>
        <p:nvSpPr>
          <p:cNvPr id="3" name="Segnaposto contenuto 2">
            <a:extLst>
              <a:ext uri="{FF2B5EF4-FFF2-40B4-BE49-F238E27FC236}">
                <a16:creationId xmlns:a16="http://schemas.microsoft.com/office/drawing/2014/main" id="{4BCC5C0E-9502-35E2-3F2D-E97E7926E9E9}"/>
              </a:ext>
            </a:extLst>
          </p:cNvPr>
          <p:cNvSpPr>
            <a:spLocks noGrp="1"/>
          </p:cNvSpPr>
          <p:nvPr>
            <p:ph sz="quarter" idx="13"/>
          </p:nvPr>
        </p:nvSpPr>
        <p:spPr/>
        <p:txBody>
          <a:bodyPr>
            <a:normAutofit/>
          </a:bodyPr>
          <a:lstStyle/>
          <a:p>
            <a:r>
              <a:rPr lang="it-IT" dirty="0">
                <a:hlinkClick r:id="rId5"/>
              </a:rPr>
              <a:t>https://www.myheritage.it/deep-nostalgia</a:t>
            </a:r>
            <a:r>
              <a:rPr lang="it-IT" dirty="0"/>
              <a:t> </a:t>
            </a:r>
          </a:p>
        </p:txBody>
      </p:sp>
      <p:sp>
        <p:nvSpPr>
          <p:cNvPr id="4" name="Titolo 3">
            <a:extLst>
              <a:ext uri="{FF2B5EF4-FFF2-40B4-BE49-F238E27FC236}">
                <a16:creationId xmlns:a16="http://schemas.microsoft.com/office/drawing/2014/main" id="{F8ABCC62-E31C-A911-241F-4ABFDE8C1147}"/>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6FC6EF9E-156C-C719-3580-88F3139F623F}"/>
              </a:ext>
            </a:extLst>
          </p:cNvPr>
          <p:cNvSpPr>
            <a:spLocks noGrp="1"/>
          </p:cNvSpPr>
          <p:nvPr>
            <p:ph type="sldNum" sz="quarter" idx="12"/>
          </p:nvPr>
        </p:nvSpPr>
        <p:spPr/>
        <p:txBody>
          <a:bodyPr/>
          <a:lstStyle/>
          <a:p>
            <a:fld id="{EAB430A7-3CA7-4B68-A358-CDC4EFF6F2FE}" type="slidenum">
              <a:rPr lang="it-IT" smtClean="0"/>
              <a:pPr/>
              <a:t>18</a:t>
            </a:fld>
            <a:endParaRPr lang="it-IT" dirty="0"/>
          </a:p>
        </p:txBody>
      </p:sp>
      <p:sp>
        <p:nvSpPr>
          <p:cNvPr id="6" name="Segnaposto testo 5">
            <a:extLst>
              <a:ext uri="{FF2B5EF4-FFF2-40B4-BE49-F238E27FC236}">
                <a16:creationId xmlns:a16="http://schemas.microsoft.com/office/drawing/2014/main" id="{C801E871-E9DD-6651-A7EC-D4DBF73F0A32}"/>
              </a:ext>
            </a:extLst>
          </p:cNvPr>
          <p:cNvSpPr>
            <a:spLocks noGrp="1"/>
          </p:cNvSpPr>
          <p:nvPr>
            <p:ph type="body" sz="quarter" idx="4294967295"/>
          </p:nvPr>
        </p:nvSpPr>
        <p:spPr>
          <a:xfrm>
            <a:off x="8131175" y="6741319"/>
            <a:ext cx="3917949" cy="116681"/>
          </a:xfrm>
        </p:spPr>
        <p:txBody>
          <a:bodyPr/>
          <a:lstStyle/>
          <a:p>
            <a:endParaRPr lang="it-IT"/>
          </a:p>
        </p:txBody>
      </p:sp>
      <p:pic>
        <p:nvPicPr>
          <p:cNvPr id="9" name="mozart-0-Enhanced-Animated">
            <a:hlinkClick r:id="" action="ppaction://media"/>
            <a:extLst>
              <a:ext uri="{FF2B5EF4-FFF2-40B4-BE49-F238E27FC236}">
                <a16:creationId xmlns:a16="http://schemas.microsoft.com/office/drawing/2014/main" id="{A2B58F10-46C7-B882-1F3E-28FBED158CF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02216" y="1241424"/>
            <a:ext cx="3902075" cy="3902075"/>
          </a:xfrm>
          <a:prstGeom prst="rect">
            <a:avLst/>
          </a:prstGeom>
        </p:spPr>
      </p:pic>
      <p:sp>
        <p:nvSpPr>
          <p:cNvPr id="10" name="CasellaDiTesto 9">
            <a:extLst>
              <a:ext uri="{FF2B5EF4-FFF2-40B4-BE49-F238E27FC236}">
                <a16:creationId xmlns:a16="http://schemas.microsoft.com/office/drawing/2014/main" id="{3BFEE138-BA5D-3A3B-9D81-5E8EA6E91D2A}"/>
              </a:ext>
            </a:extLst>
          </p:cNvPr>
          <p:cNvSpPr txBox="1"/>
          <p:nvPr/>
        </p:nvSpPr>
        <p:spPr>
          <a:xfrm>
            <a:off x="232913" y="5472801"/>
            <a:ext cx="11662913"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AI is able to animate faces in an incredibly realistic way ... does it remind you Harry Potter?</a:t>
            </a:r>
            <a:endParaRPr lang="it-IT" sz="24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9108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egnaposto contenuto 10" descr="Immagine che contiene persona&#10;&#10;Descrizione generata automaticamente">
            <a:extLst>
              <a:ext uri="{FF2B5EF4-FFF2-40B4-BE49-F238E27FC236}">
                <a16:creationId xmlns:a16="http://schemas.microsoft.com/office/drawing/2014/main" id="{EAD5356B-B9DC-DF82-0864-52C78F3D212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5146" t="1251" r="12714" b="32116"/>
          <a:stretch/>
        </p:blipFill>
        <p:spPr>
          <a:xfrm>
            <a:off x="1455458" y="1341356"/>
            <a:ext cx="4149969" cy="4168191"/>
          </a:xfrm>
        </p:spPr>
      </p:pic>
      <p:sp>
        <p:nvSpPr>
          <p:cNvPr id="3" name="Segnaposto contenuto 2">
            <a:extLst>
              <a:ext uri="{FF2B5EF4-FFF2-40B4-BE49-F238E27FC236}">
                <a16:creationId xmlns:a16="http://schemas.microsoft.com/office/drawing/2014/main" id="{4BCC5C0E-9502-35E2-3F2D-E97E7926E9E9}"/>
              </a:ext>
            </a:extLst>
          </p:cNvPr>
          <p:cNvSpPr>
            <a:spLocks noGrp="1"/>
          </p:cNvSpPr>
          <p:nvPr>
            <p:ph sz="quarter" idx="13"/>
          </p:nvPr>
        </p:nvSpPr>
        <p:spPr/>
        <p:txBody>
          <a:bodyPr>
            <a:normAutofit/>
          </a:bodyPr>
          <a:lstStyle/>
          <a:p>
            <a:r>
              <a:rPr lang="it-IT" dirty="0">
                <a:hlinkClick r:id="rId5"/>
              </a:rPr>
              <a:t>https://www.myheritage.it/deep-nostalgia</a:t>
            </a:r>
            <a:r>
              <a:rPr lang="it-IT" dirty="0"/>
              <a:t> </a:t>
            </a:r>
          </a:p>
        </p:txBody>
      </p:sp>
      <p:sp>
        <p:nvSpPr>
          <p:cNvPr id="4" name="Titolo 3">
            <a:extLst>
              <a:ext uri="{FF2B5EF4-FFF2-40B4-BE49-F238E27FC236}">
                <a16:creationId xmlns:a16="http://schemas.microsoft.com/office/drawing/2014/main" id="{F8ABCC62-E31C-A911-241F-4ABFDE8C1147}"/>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6FC6EF9E-156C-C719-3580-88F3139F623F}"/>
              </a:ext>
            </a:extLst>
          </p:cNvPr>
          <p:cNvSpPr>
            <a:spLocks noGrp="1"/>
          </p:cNvSpPr>
          <p:nvPr>
            <p:ph type="sldNum" sz="quarter" idx="12"/>
          </p:nvPr>
        </p:nvSpPr>
        <p:spPr/>
        <p:txBody>
          <a:bodyPr/>
          <a:lstStyle/>
          <a:p>
            <a:fld id="{EAB430A7-3CA7-4B68-A358-CDC4EFF6F2FE}" type="slidenum">
              <a:rPr lang="it-IT" smtClean="0"/>
              <a:pPr/>
              <a:t>19</a:t>
            </a:fld>
            <a:endParaRPr lang="it-IT" dirty="0"/>
          </a:p>
        </p:txBody>
      </p:sp>
      <p:sp>
        <p:nvSpPr>
          <p:cNvPr id="6" name="Segnaposto testo 5">
            <a:extLst>
              <a:ext uri="{FF2B5EF4-FFF2-40B4-BE49-F238E27FC236}">
                <a16:creationId xmlns:a16="http://schemas.microsoft.com/office/drawing/2014/main" id="{C801E871-E9DD-6651-A7EC-D4DBF73F0A32}"/>
              </a:ext>
            </a:extLst>
          </p:cNvPr>
          <p:cNvSpPr>
            <a:spLocks noGrp="1"/>
          </p:cNvSpPr>
          <p:nvPr>
            <p:ph type="body" sz="quarter" idx="4294967295"/>
          </p:nvPr>
        </p:nvSpPr>
        <p:spPr>
          <a:xfrm>
            <a:off x="8131175" y="6741319"/>
            <a:ext cx="3917949" cy="116681"/>
          </a:xfrm>
        </p:spPr>
        <p:txBody>
          <a:bodyPr/>
          <a:lstStyle/>
          <a:p>
            <a:endParaRPr lang="it-IT"/>
          </a:p>
        </p:txBody>
      </p:sp>
      <p:pic>
        <p:nvPicPr>
          <p:cNvPr id="12" name="un-requiem-pour-napoleon-0-Enhanced-Animated">
            <a:hlinkClick r:id="" action="ppaction://media"/>
            <a:extLst>
              <a:ext uri="{FF2B5EF4-FFF2-40B4-BE49-F238E27FC236}">
                <a16:creationId xmlns:a16="http://schemas.microsoft.com/office/drawing/2014/main" id="{89A998CA-B290-F70C-8D87-B30461C3F7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09882" y="1474415"/>
            <a:ext cx="3902075" cy="3902075"/>
          </a:xfrm>
          <a:prstGeom prst="rect">
            <a:avLst/>
          </a:prstGeom>
        </p:spPr>
      </p:pic>
    </p:spTree>
    <p:extLst>
      <p:ext uri="{BB962C8B-B14F-4D97-AF65-F5344CB8AC3E}">
        <p14:creationId xmlns:p14="http://schemas.microsoft.com/office/powerpoint/2010/main" val="165199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CAABF8-47B0-CD97-717A-C6BDB5768512}"/>
              </a:ext>
            </a:extLst>
          </p:cNvPr>
          <p:cNvSpPr>
            <a:spLocks noGrp="1"/>
          </p:cNvSpPr>
          <p:nvPr>
            <p:ph type="ctrTitle"/>
          </p:nvPr>
        </p:nvSpPr>
        <p:spPr/>
        <p:txBody>
          <a:bodyPr/>
          <a:lstStyle/>
          <a:p>
            <a:r>
              <a:rPr lang="it-IT" dirty="0"/>
              <a:t>1.1</a:t>
            </a:r>
            <a:br>
              <a:rPr lang="it-IT" dirty="0"/>
            </a:br>
            <a:r>
              <a:rPr lang="it-IT" dirty="0" err="1"/>
              <a:t>What</a:t>
            </a:r>
            <a:r>
              <a:rPr lang="it-IT" dirty="0"/>
              <a:t> </a:t>
            </a:r>
            <a:r>
              <a:rPr lang="it-IT" dirty="0" err="1"/>
              <a:t>is</a:t>
            </a:r>
            <a:r>
              <a:rPr lang="it-IT" dirty="0"/>
              <a:t> </a:t>
            </a:r>
            <a:br>
              <a:rPr lang="it-IT" dirty="0"/>
            </a:br>
            <a:r>
              <a:rPr lang="it-IT" dirty="0" err="1"/>
              <a:t>Artificial</a:t>
            </a:r>
            <a:r>
              <a:rPr lang="it-IT" dirty="0"/>
              <a:t> Intelligence?</a:t>
            </a:r>
          </a:p>
        </p:txBody>
      </p:sp>
      <p:sp>
        <p:nvSpPr>
          <p:cNvPr id="3" name="Sottotitolo 2">
            <a:extLst>
              <a:ext uri="{FF2B5EF4-FFF2-40B4-BE49-F238E27FC236}">
                <a16:creationId xmlns:a16="http://schemas.microsoft.com/office/drawing/2014/main" id="{8B988FD0-64C1-051C-EECE-9FA2B220FCF4}"/>
              </a:ext>
            </a:extLst>
          </p:cNvPr>
          <p:cNvSpPr>
            <a:spLocks noGrp="1"/>
          </p:cNvSpPr>
          <p:nvPr>
            <p:ph type="subTitle" idx="1"/>
          </p:nvPr>
        </p:nvSpPr>
        <p:spPr/>
        <p:txBody>
          <a:bodyPr/>
          <a:lstStyle/>
          <a:p>
            <a:r>
              <a:rPr lang="it-IT" dirty="0" err="1"/>
              <a:t>Definitions</a:t>
            </a:r>
            <a:r>
              <a:rPr lang="it-IT" dirty="0"/>
              <a:t> and Applications</a:t>
            </a:r>
          </a:p>
        </p:txBody>
      </p:sp>
      <p:sp>
        <p:nvSpPr>
          <p:cNvPr id="4" name="Segnaposto numero diapositiva 3">
            <a:extLst>
              <a:ext uri="{FF2B5EF4-FFF2-40B4-BE49-F238E27FC236}">
                <a16:creationId xmlns:a16="http://schemas.microsoft.com/office/drawing/2014/main" id="{70D03452-B493-A8A0-976D-84467016F931}"/>
              </a:ext>
            </a:extLst>
          </p:cNvPr>
          <p:cNvSpPr>
            <a:spLocks noGrp="1"/>
          </p:cNvSpPr>
          <p:nvPr>
            <p:ph type="sldNum" sz="quarter" idx="12"/>
          </p:nvPr>
        </p:nvSpPr>
        <p:spPr/>
        <p:txBody>
          <a:bodyPr/>
          <a:lstStyle/>
          <a:p>
            <a:fld id="{EAB430A7-3CA7-4B68-A358-CDC4EFF6F2FE}" type="slidenum">
              <a:rPr lang="it-IT" smtClean="0"/>
              <a:t>2</a:t>
            </a:fld>
            <a:endParaRPr lang="it-IT"/>
          </a:p>
        </p:txBody>
      </p:sp>
    </p:spTree>
    <p:extLst>
      <p:ext uri="{BB962C8B-B14F-4D97-AF65-F5344CB8AC3E}">
        <p14:creationId xmlns:p14="http://schemas.microsoft.com/office/powerpoint/2010/main" val="3155942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9F31548-389A-E723-0925-5C68734CC3B2}"/>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A6C741B5-6BB1-C640-C0A9-49BE5B4D2217}"/>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E97A4E04-8A87-E1BD-B29C-AE5BE011C855}"/>
              </a:ext>
            </a:extLst>
          </p:cNvPr>
          <p:cNvSpPr>
            <a:spLocks noGrp="1"/>
          </p:cNvSpPr>
          <p:nvPr>
            <p:ph type="sldNum" sz="quarter" idx="12"/>
          </p:nvPr>
        </p:nvSpPr>
        <p:spPr/>
        <p:txBody>
          <a:bodyPr/>
          <a:lstStyle/>
          <a:p>
            <a:fld id="{EAB430A7-3CA7-4B68-A358-CDC4EFF6F2FE}" type="slidenum">
              <a:rPr lang="it-IT" smtClean="0"/>
              <a:pPr/>
              <a:t>20</a:t>
            </a:fld>
            <a:endParaRPr lang="it-IT" dirty="0"/>
          </a:p>
        </p:txBody>
      </p:sp>
      <p:sp>
        <p:nvSpPr>
          <p:cNvPr id="6" name="Segnaposto testo 5">
            <a:extLst>
              <a:ext uri="{FF2B5EF4-FFF2-40B4-BE49-F238E27FC236}">
                <a16:creationId xmlns:a16="http://schemas.microsoft.com/office/drawing/2014/main" id="{D4136231-60E1-C6B8-404E-6695083492DB}"/>
              </a:ext>
            </a:extLst>
          </p:cNvPr>
          <p:cNvSpPr>
            <a:spLocks noGrp="1"/>
          </p:cNvSpPr>
          <p:nvPr>
            <p:ph type="body" sz="quarter" idx="4294967295"/>
          </p:nvPr>
        </p:nvSpPr>
        <p:spPr>
          <a:xfrm>
            <a:off x="8131175" y="6741319"/>
            <a:ext cx="3917949" cy="116681"/>
          </a:xfrm>
        </p:spPr>
        <p:txBody>
          <a:bodyPr/>
          <a:lstStyle/>
          <a:p>
            <a:endParaRPr lang="it-IT"/>
          </a:p>
        </p:txBody>
      </p:sp>
      <p:pic>
        <p:nvPicPr>
          <p:cNvPr id="2054" name="Picture 6" descr="Apple HomePod vs. Google Home vs. Amazon Echo | Artribune">
            <a:extLst>
              <a:ext uri="{FF2B5EF4-FFF2-40B4-BE49-F238E27FC236}">
                <a16:creationId xmlns:a16="http://schemas.microsoft.com/office/drawing/2014/main" id="{D58BA729-B3C5-69AD-5CA7-77B787917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28" b="10140"/>
          <a:stretch/>
        </p:blipFill>
        <p:spPr bwMode="auto">
          <a:xfrm>
            <a:off x="2414198" y="1649151"/>
            <a:ext cx="7363603" cy="318884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BF013EDA-8F9B-179D-B217-1C123DE60BA1}"/>
              </a:ext>
            </a:extLst>
          </p:cNvPr>
          <p:cNvSpPr txBox="1"/>
          <p:nvPr/>
        </p:nvSpPr>
        <p:spPr>
          <a:xfrm>
            <a:off x="264543" y="4978016"/>
            <a:ext cx="11662913"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Today we have voice assistants who can understand multiple languages</a:t>
            </a:r>
            <a:endParaRPr lang="it-IT" sz="24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20162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4C3B551F-FB07-3B67-F02B-947086E01C62}"/>
              </a:ext>
            </a:extLst>
          </p:cNvPr>
          <p:cNvPicPr>
            <a:picLocks noGrp="1" noChangeAspect="1"/>
          </p:cNvPicPr>
          <p:nvPr>
            <p:ph idx="1"/>
          </p:nvPr>
        </p:nvPicPr>
        <p:blipFill>
          <a:blip r:embed="rId2"/>
          <a:stretch>
            <a:fillRect/>
          </a:stretch>
        </p:blipFill>
        <p:spPr>
          <a:xfrm>
            <a:off x="1794382" y="1020763"/>
            <a:ext cx="8539736" cy="5156200"/>
          </a:xfrm>
        </p:spPr>
      </p:pic>
      <p:sp>
        <p:nvSpPr>
          <p:cNvPr id="3" name="Segnaposto contenuto 2">
            <a:extLst>
              <a:ext uri="{FF2B5EF4-FFF2-40B4-BE49-F238E27FC236}">
                <a16:creationId xmlns:a16="http://schemas.microsoft.com/office/drawing/2014/main" id="{8C171ADC-C188-3E15-303F-74F37A233184}"/>
              </a:ext>
            </a:extLst>
          </p:cNvPr>
          <p:cNvSpPr>
            <a:spLocks noGrp="1"/>
          </p:cNvSpPr>
          <p:nvPr>
            <p:ph sz="quarter" idx="13"/>
          </p:nvPr>
        </p:nvSpPr>
        <p:spPr/>
        <p:txBody>
          <a:bodyPr/>
          <a:lstStyle/>
          <a:p>
            <a:r>
              <a:rPr lang="it-IT" dirty="0">
                <a:hlinkClick r:id="rId3"/>
              </a:rPr>
              <a:t>https://quickdraw.withgoogle.com/?locale=en_US</a:t>
            </a:r>
            <a:r>
              <a:rPr lang="it-IT" dirty="0"/>
              <a:t> </a:t>
            </a:r>
          </a:p>
        </p:txBody>
      </p:sp>
      <p:sp>
        <p:nvSpPr>
          <p:cNvPr id="4" name="Titolo 3">
            <a:extLst>
              <a:ext uri="{FF2B5EF4-FFF2-40B4-BE49-F238E27FC236}">
                <a16:creationId xmlns:a16="http://schemas.microsoft.com/office/drawing/2014/main" id="{3B2ED3E9-4C21-DD02-75AE-42286FEE5258}"/>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4C602CFD-04A9-E515-99F8-D3BE06BCF287}"/>
              </a:ext>
            </a:extLst>
          </p:cNvPr>
          <p:cNvSpPr>
            <a:spLocks noGrp="1"/>
          </p:cNvSpPr>
          <p:nvPr>
            <p:ph type="sldNum" sz="quarter" idx="12"/>
          </p:nvPr>
        </p:nvSpPr>
        <p:spPr/>
        <p:txBody>
          <a:bodyPr/>
          <a:lstStyle/>
          <a:p>
            <a:fld id="{EAB430A7-3CA7-4B68-A358-CDC4EFF6F2FE}" type="slidenum">
              <a:rPr lang="it-IT" smtClean="0"/>
              <a:pPr/>
              <a:t>21</a:t>
            </a:fld>
            <a:endParaRPr lang="it-IT" dirty="0"/>
          </a:p>
        </p:txBody>
      </p:sp>
      <p:sp>
        <p:nvSpPr>
          <p:cNvPr id="6" name="Segnaposto testo 5">
            <a:extLst>
              <a:ext uri="{FF2B5EF4-FFF2-40B4-BE49-F238E27FC236}">
                <a16:creationId xmlns:a16="http://schemas.microsoft.com/office/drawing/2014/main" id="{52DAB242-F5E1-5E5D-C528-7D2AB5141751}"/>
              </a:ext>
            </a:extLst>
          </p:cNvPr>
          <p:cNvSpPr>
            <a:spLocks noGrp="1"/>
          </p:cNvSpPr>
          <p:nvPr>
            <p:ph type="body" sz="quarter" idx="4294967295"/>
          </p:nvPr>
        </p:nvSpPr>
        <p:spPr>
          <a:xfrm>
            <a:off x="8131175" y="6741319"/>
            <a:ext cx="3917949" cy="116681"/>
          </a:xfrm>
        </p:spPr>
        <p:txBody>
          <a:bodyPr/>
          <a:lstStyle/>
          <a:p>
            <a:endParaRPr lang="it-IT"/>
          </a:p>
        </p:txBody>
      </p:sp>
    </p:spTree>
    <p:extLst>
      <p:ext uri="{BB962C8B-B14F-4D97-AF65-F5344CB8AC3E}">
        <p14:creationId xmlns:p14="http://schemas.microsoft.com/office/powerpoint/2010/main" val="3263665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descr="Immagine che contiene colorato&#10;&#10;Descrizione generata automaticamente">
            <a:extLst>
              <a:ext uri="{FF2B5EF4-FFF2-40B4-BE49-F238E27FC236}">
                <a16:creationId xmlns:a16="http://schemas.microsoft.com/office/drawing/2014/main" id="{69E9E11D-0D59-C382-5536-9B33EA42B2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3547" y="1582985"/>
            <a:ext cx="2334718" cy="1867774"/>
          </a:xfrm>
        </p:spPr>
      </p:pic>
      <p:sp>
        <p:nvSpPr>
          <p:cNvPr id="3" name="Segnaposto contenuto 2">
            <a:extLst>
              <a:ext uri="{FF2B5EF4-FFF2-40B4-BE49-F238E27FC236}">
                <a16:creationId xmlns:a16="http://schemas.microsoft.com/office/drawing/2014/main" id="{66B5CDA3-4758-C5D8-0328-8F6A16D296F2}"/>
              </a:ext>
            </a:extLst>
          </p:cNvPr>
          <p:cNvSpPr>
            <a:spLocks noGrp="1"/>
          </p:cNvSpPr>
          <p:nvPr>
            <p:ph sz="quarter" idx="13"/>
          </p:nvPr>
        </p:nvSpPr>
        <p:spPr>
          <a:xfrm>
            <a:off x="240690" y="6312981"/>
            <a:ext cx="11115675" cy="433387"/>
          </a:xfrm>
        </p:spPr>
        <p:txBody>
          <a:bodyPr/>
          <a:lstStyle/>
          <a:p>
            <a:r>
              <a:rPr lang="it-IT" dirty="0">
                <a:hlinkClick r:id="rId3"/>
              </a:rPr>
              <a:t>https://deepdreamgenerator.com/</a:t>
            </a:r>
            <a:r>
              <a:rPr lang="it-IT" dirty="0"/>
              <a:t>  </a:t>
            </a:r>
          </a:p>
        </p:txBody>
      </p:sp>
      <p:sp>
        <p:nvSpPr>
          <p:cNvPr id="4" name="Titolo 3">
            <a:extLst>
              <a:ext uri="{FF2B5EF4-FFF2-40B4-BE49-F238E27FC236}">
                <a16:creationId xmlns:a16="http://schemas.microsoft.com/office/drawing/2014/main" id="{08707333-4D47-6132-8682-784CB8699B69}"/>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979C3767-5336-6E55-5DB4-8D8BDCB1B37F}"/>
              </a:ext>
            </a:extLst>
          </p:cNvPr>
          <p:cNvSpPr>
            <a:spLocks noGrp="1"/>
          </p:cNvSpPr>
          <p:nvPr>
            <p:ph type="sldNum" sz="quarter" idx="12"/>
          </p:nvPr>
        </p:nvSpPr>
        <p:spPr/>
        <p:txBody>
          <a:bodyPr/>
          <a:lstStyle/>
          <a:p>
            <a:fld id="{EAB430A7-3CA7-4B68-A358-CDC4EFF6F2FE}" type="slidenum">
              <a:rPr lang="it-IT" smtClean="0"/>
              <a:pPr/>
              <a:t>22</a:t>
            </a:fld>
            <a:endParaRPr lang="it-IT" dirty="0"/>
          </a:p>
        </p:txBody>
      </p:sp>
      <p:sp>
        <p:nvSpPr>
          <p:cNvPr id="6" name="Segnaposto testo 5">
            <a:extLst>
              <a:ext uri="{FF2B5EF4-FFF2-40B4-BE49-F238E27FC236}">
                <a16:creationId xmlns:a16="http://schemas.microsoft.com/office/drawing/2014/main" id="{B9E2C86A-1192-1B9D-B91F-BA9D8115CC16}"/>
              </a:ext>
            </a:extLst>
          </p:cNvPr>
          <p:cNvSpPr>
            <a:spLocks noGrp="1"/>
          </p:cNvSpPr>
          <p:nvPr>
            <p:ph type="body" sz="quarter" idx="4294967295"/>
          </p:nvPr>
        </p:nvSpPr>
        <p:spPr>
          <a:xfrm>
            <a:off x="8131175" y="6741319"/>
            <a:ext cx="3917949" cy="116681"/>
          </a:xfrm>
        </p:spPr>
        <p:txBody>
          <a:bodyPr/>
          <a:lstStyle/>
          <a:p>
            <a:endParaRPr lang="it-IT"/>
          </a:p>
        </p:txBody>
      </p:sp>
      <p:pic>
        <p:nvPicPr>
          <p:cNvPr id="10" name="Immagine 9" descr="Immagine che contiene erba, cielo, esterni, acqua&#10;&#10;Descrizione generata automaticamente">
            <a:extLst>
              <a:ext uri="{FF2B5EF4-FFF2-40B4-BE49-F238E27FC236}">
                <a16:creationId xmlns:a16="http://schemas.microsoft.com/office/drawing/2014/main" id="{3BF9693F-4B96-F161-9F71-6C4407B9B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249" y="1585390"/>
            <a:ext cx="2334718" cy="1867774"/>
          </a:xfrm>
          <a:prstGeom prst="rect">
            <a:avLst/>
          </a:prstGeom>
        </p:spPr>
      </p:pic>
      <p:pic>
        <p:nvPicPr>
          <p:cNvPr id="4098" name="Picture 2">
            <a:extLst>
              <a:ext uri="{FF2B5EF4-FFF2-40B4-BE49-F238E27FC236}">
                <a16:creationId xmlns:a16="http://schemas.microsoft.com/office/drawing/2014/main" id="{CD54ECA3-33D2-7905-8966-FDA0D526D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898" y="1582985"/>
            <a:ext cx="2334718" cy="1867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4070DB5-6CAD-3C9A-D366-0C2B65FD8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246" y="3674098"/>
            <a:ext cx="2334717" cy="18677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D7B5678-7035-35A1-848E-832D9366E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897" y="3674097"/>
            <a:ext cx="2334717" cy="18677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F2AAB94-21FB-CC02-97D4-B905233F97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547" y="3674096"/>
            <a:ext cx="2334717" cy="1867773"/>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8FDAF55A-784C-9F57-D1BA-5104F3CD2E3E}"/>
              </a:ext>
            </a:extLst>
          </p:cNvPr>
          <p:cNvSpPr txBox="1"/>
          <p:nvPr/>
        </p:nvSpPr>
        <p:spPr>
          <a:xfrm>
            <a:off x="1211298" y="1079112"/>
            <a:ext cx="2973159" cy="461665"/>
          </a:xfrm>
          <a:prstGeom prst="rect">
            <a:avLst/>
          </a:prstGeom>
          <a:noFill/>
        </p:spPr>
        <p:txBody>
          <a:bodyPr wrap="square" rtlCol="0">
            <a:spAutoFit/>
          </a:bodyPr>
          <a:lstStyle/>
          <a:p>
            <a:pPr algn="ctr"/>
            <a:r>
              <a:rPr lang="it-IT" sz="2400" b="1" dirty="0">
                <a:latin typeface="Roboto Condensed Light" panose="02000000000000000000" pitchFamily="2" charset="0"/>
                <a:ea typeface="Roboto Condensed Light" panose="02000000000000000000" pitchFamily="2" charset="0"/>
              </a:rPr>
              <a:t>Input</a:t>
            </a:r>
          </a:p>
        </p:txBody>
      </p:sp>
      <p:sp>
        <p:nvSpPr>
          <p:cNvPr id="20" name="CasellaDiTesto 19">
            <a:extLst>
              <a:ext uri="{FF2B5EF4-FFF2-40B4-BE49-F238E27FC236}">
                <a16:creationId xmlns:a16="http://schemas.microsoft.com/office/drawing/2014/main" id="{F5051C10-8FD4-DFCA-1EA8-50F33758907E}"/>
              </a:ext>
            </a:extLst>
          </p:cNvPr>
          <p:cNvSpPr txBox="1"/>
          <p:nvPr/>
        </p:nvSpPr>
        <p:spPr>
          <a:xfrm>
            <a:off x="4311947" y="1075806"/>
            <a:ext cx="2973159" cy="461665"/>
          </a:xfrm>
          <a:prstGeom prst="rect">
            <a:avLst/>
          </a:prstGeom>
          <a:noFill/>
        </p:spPr>
        <p:txBody>
          <a:bodyPr wrap="square" rtlCol="0">
            <a:spAutoFit/>
          </a:bodyPr>
          <a:lstStyle/>
          <a:p>
            <a:pPr algn="ctr"/>
            <a:r>
              <a:rPr lang="it-IT" sz="2400" b="1" dirty="0">
                <a:latin typeface="Roboto Condensed Light" panose="02000000000000000000" pitchFamily="2" charset="0"/>
                <a:ea typeface="Roboto Condensed Light" panose="02000000000000000000" pitchFamily="2" charset="0"/>
              </a:rPr>
              <a:t>Style</a:t>
            </a:r>
          </a:p>
        </p:txBody>
      </p:sp>
      <p:sp>
        <p:nvSpPr>
          <p:cNvPr id="21" name="CasellaDiTesto 20">
            <a:extLst>
              <a:ext uri="{FF2B5EF4-FFF2-40B4-BE49-F238E27FC236}">
                <a16:creationId xmlns:a16="http://schemas.microsoft.com/office/drawing/2014/main" id="{0BC71A84-6CC2-777E-F9DC-697B66B0951E}"/>
              </a:ext>
            </a:extLst>
          </p:cNvPr>
          <p:cNvSpPr txBox="1"/>
          <p:nvPr/>
        </p:nvSpPr>
        <p:spPr>
          <a:xfrm>
            <a:off x="7285106" y="1077165"/>
            <a:ext cx="2973159" cy="461665"/>
          </a:xfrm>
          <a:prstGeom prst="rect">
            <a:avLst/>
          </a:prstGeom>
          <a:noFill/>
        </p:spPr>
        <p:txBody>
          <a:bodyPr wrap="square" rtlCol="0">
            <a:spAutoFit/>
          </a:bodyPr>
          <a:lstStyle/>
          <a:p>
            <a:pPr algn="ctr"/>
            <a:r>
              <a:rPr lang="it-IT" sz="2400" b="1" dirty="0">
                <a:latin typeface="Roboto Condensed Light" panose="02000000000000000000" pitchFamily="2" charset="0"/>
                <a:ea typeface="Roboto Condensed Light" panose="02000000000000000000" pitchFamily="2" charset="0"/>
              </a:rPr>
              <a:t>Output</a:t>
            </a:r>
          </a:p>
        </p:txBody>
      </p:sp>
      <p:sp>
        <p:nvSpPr>
          <p:cNvPr id="16" name="CasellaDiTesto 15">
            <a:extLst>
              <a:ext uri="{FF2B5EF4-FFF2-40B4-BE49-F238E27FC236}">
                <a16:creationId xmlns:a16="http://schemas.microsoft.com/office/drawing/2014/main" id="{13ACCE8B-C76B-E7CC-E818-0B828D86FA5F}"/>
              </a:ext>
            </a:extLst>
          </p:cNvPr>
          <p:cNvSpPr txBox="1"/>
          <p:nvPr/>
        </p:nvSpPr>
        <p:spPr>
          <a:xfrm>
            <a:off x="264543" y="5762803"/>
            <a:ext cx="11662913" cy="461665"/>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Has AI become an artist?</a:t>
            </a:r>
            <a:endParaRPr lang="it-IT" sz="24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15709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0FCA737-60E8-2259-124D-B38E98B51EAD}"/>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291825E-3EFF-C04F-75C3-6FDBCAABABB6}"/>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B4F78CB3-969D-4944-B01D-94075CEE3287}"/>
              </a:ext>
            </a:extLst>
          </p:cNvPr>
          <p:cNvSpPr>
            <a:spLocks noGrp="1"/>
          </p:cNvSpPr>
          <p:nvPr>
            <p:ph type="sldNum" sz="quarter" idx="12"/>
          </p:nvPr>
        </p:nvSpPr>
        <p:spPr/>
        <p:txBody>
          <a:bodyPr/>
          <a:lstStyle/>
          <a:p>
            <a:fld id="{EAB430A7-3CA7-4B68-A358-CDC4EFF6F2FE}" type="slidenum">
              <a:rPr lang="it-IT" smtClean="0"/>
              <a:pPr/>
              <a:t>23</a:t>
            </a:fld>
            <a:endParaRPr lang="it-IT" dirty="0"/>
          </a:p>
        </p:txBody>
      </p:sp>
      <p:sp>
        <p:nvSpPr>
          <p:cNvPr id="6" name="Segnaposto testo 5">
            <a:extLst>
              <a:ext uri="{FF2B5EF4-FFF2-40B4-BE49-F238E27FC236}">
                <a16:creationId xmlns:a16="http://schemas.microsoft.com/office/drawing/2014/main" id="{3A9C23F1-C111-B420-A68C-EF03CE7A4F3C}"/>
              </a:ext>
            </a:extLst>
          </p:cNvPr>
          <p:cNvSpPr>
            <a:spLocks noGrp="1"/>
          </p:cNvSpPr>
          <p:nvPr>
            <p:ph type="body" sz="quarter" idx="4294967295"/>
          </p:nvPr>
        </p:nvSpPr>
        <p:spPr>
          <a:xfrm>
            <a:off x="8131175" y="6741319"/>
            <a:ext cx="3917949" cy="116681"/>
          </a:xfrm>
        </p:spPr>
        <p:txBody>
          <a:bodyPr/>
          <a:lstStyle/>
          <a:p>
            <a:endParaRPr lang="it-IT"/>
          </a:p>
        </p:txBody>
      </p:sp>
      <p:pic>
        <p:nvPicPr>
          <p:cNvPr id="7170" name="Picture 2" descr="Algorithm art fetches $432,500 at NY auction: Christie's">
            <a:extLst>
              <a:ext uri="{FF2B5EF4-FFF2-40B4-BE49-F238E27FC236}">
                <a16:creationId xmlns:a16="http://schemas.microsoft.com/office/drawing/2014/main" id="{17181561-03A2-5F6B-D539-960B854AB4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98527" y="1624701"/>
            <a:ext cx="5903347" cy="4401466"/>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2B03157F-1D09-C5DA-575F-40654DA464A3}"/>
              </a:ext>
            </a:extLst>
          </p:cNvPr>
          <p:cNvPicPr>
            <a:picLocks noChangeAspect="1"/>
          </p:cNvPicPr>
          <p:nvPr/>
        </p:nvPicPr>
        <p:blipFill>
          <a:blip r:embed="rId3"/>
          <a:stretch>
            <a:fillRect/>
          </a:stretch>
        </p:blipFill>
        <p:spPr>
          <a:xfrm>
            <a:off x="490126" y="1739785"/>
            <a:ext cx="5626772" cy="1883317"/>
          </a:xfrm>
          <a:prstGeom prst="rect">
            <a:avLst/>
          </a:prstGeom>
        </p:spPr>
      </p:pic>
      <p:pic>
        <p:nvPicPr>
          <p:cNvPr id="10" name="Immagine 9">
            <a:extLst>
              <a:ext uri="{FF2B5EF4-FFF2-40B4-BE49-F238E27FC236}">
                <a16:creationId xmlns:a16="http://schemas.microsoft.com/office/drawing/2014/main" id="{2881DDBC-0A06-7422-9332-5BAE3C2411FA}"/>
              </a:ext>
            </a:extLst>
          </p:cNvPr>
          <p:cNvPicPr>
            <a:picLocks noChangeAspect="1"/>
          </p:cNvPicPr>
          <p:nvPr/>
        </p:nvPicPr>
        <p:blipFill>
          <a:blip r:embed="rId4"/>
          <a:stretch>
            <a:fillRect/>
          </a:stretch>
        </p:blipFill>
        <p:spPr>
          <a:xfrm>
            <a:off x="1494541" y="3766125"/>
            <a:ext cx="4845050" cy="1176796"/>
          </a:xfrm>
          <a:prstGeom prst="rect">
            <a:avLst/>
          </a:prstGeom>
        </p:spPr>
      </p:pic>
    </p:spTree>
    <p:extLst>
      <p:ext uri="{BB962C8B-B14F-4D97-AF65-F5344CB8AC3E}">
        <p14:creationId xmlns:p14="http://schemas.microsoft.com/office/powerpoint/2010/main" val="188488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5166140D-8457-4E19-B602-E62A6218E70F}"/>
              </a:ext>
            </a:extLst>
          </p:cNvPr>
          <p:cNvSpPr>
            <a:spLocks noGrp="1"/>
          </p:cNvSpPr>
          <p:nvPr>
            <p:ph idx="1"/>
          </p:nvPr>
        </p:nvSpPr>
        <p:spPr/>
        <p:txBody>
          <a:bodyPr/>
          <a:lstStyle/>
          <a:p>
            <a:r>
              <a:rPr lang="it-IT" dirty="0"/>
              <a:t>Data Security</a:t>
            </a:r>
          </a:p>
          <a:p>
            <a:r>
              <a:rPr lang="it-IT" dirty="0"/>
              <a:t>Personal Security</a:t>
            </a:r>
          </a:p>
          <a:p>
            <a:r>
              <a:rPr lang="it-IT" b="1" dirty="0"/>
              <a:t>Financial trading</a:t>
            </a:r>
          </a:p>
          <a:p>
            <a:r>
              <a:rPr lang="it-IT" dirty="0"/>
              <a:t>Healthcare</a:t>
            </a:r>
          </a:p>
          <a:p>
            <a:r>
              <a:rPr lang="it-IT" dirty="0" err="1"/>
              <a:t>Fraud</a:t>
            </a:r>
            <a:r>
              <a:rPr lang="it-IT" dirty="0"/>
              <a:t> </a:t>
            </a:r>
            <a:r>
              <a:rPr lang="it-IT" dirty="0" err="1"/>
              <a:t>Detection</a:t>
            </a:r>
            <a:endParaRPr lang="it-IT" dirty="0"/>
          </a:p>
          <a:p>
            <a:r>
              <a:rPr lang="it-IT" b="1" dirty="0" err="1"/>
              <a:t>Recommendations</a:t>
            </a:r>
            <a:endParaRPr lang="it-IT" b="1" dirty="0"/>
          </a:p>
          <a:p>
            <a:r>
              <a:rPr lang="it-IT" b="1" dirty="0"/>
              <a:t>Marketing</a:t>
            </a:r>
          </a:p>
          <a:p>
            <a:r>
              <a:rPr lang="it-IT" dirty="0"/>
              <a:t>Online </a:t>
            </a:r>
            <a:r>
              <a:rPr lang="it-IT" dirty="0" err="1"/>
              <a:t>Search</a:t>
            </a:r>
            <a:endParaRPr lang="it-IT" dirty="0"/>
          </a:p>
          <a:p>
            <a:r>
              <a:rPr lang="it-IT" dirty="0"/>
              <a:t>Smart cars</a:t>
            </a:r>
          </a:p>
          <a:p>
            <a:r>
              <a:rPr lang="it-IT" dirty="0"/>
              <a:t>…</a:t>
            </a:r>
          </a:p>
        </p:txBody>
      </p:sp>
      <p:sp>
        <p:nvSpPr>
          <p:cNvPr id="3" name="Segnaposto contenuto 2">
            <a:extLst>
              <a:ext uri="{FF2B5EF4-FFF2-40B4-BE49-F238E27FC236}">
                <a16:creationId xmlns:a16="http://schemas.microsoft.com/office/drawing/2014/main" id="{0AB2F111-9CD9-4049-9081-AF5EB3D47B56}"/>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EDEF8097-ED05-4DF6-9125-9AE6C37A2BAF}"/>
              </a:ext>
            </a:extLst>
          </p:cNvPr>
          <p:cNvSpPr>
            <a:spLocks noGrp="1"/>
          </p:cNvSpPr>
          <p:nvPr>
            <p:ph type="title"/>
          </p:nvPr>
        </p:nvSpPr>
        <p:spPr/>
        <p:txBody>
          <a:bodyPr/>
          <a:lstStyle/>
          <a:p>
            <a:r>
              <a:rPr lang="it-IT" dirty="0"/>
              <a:t>More </a:t>
            </a:r>
            <a:r>
              <a:rPr lang="it-IT" dirty="0" err="1"/>
              <a:t>traditional</a:t>
            </a:r>
            <a:r>
              <a:rPr lang="it-IT" dirty="0"/>
              <a:t> AI Applications</a:t>
            </a:r>
          </a:p>
        </p:txBody>
      </p:sp>
      <p:sp>
        <p:nvSpPr>
          <p:cNvPr id="5" name="Segnaposto numero diapositiva 4">
            <a:extLst>
              <a:ext uri="{FF2B5EF4-FFF2-40B4-BE49-F238E27FC236}">
                <a16:creationId xmlns:a16="http://schemas.microsoft.com/office/drawing/2014/main" id="{6816D231-2ED5-496E-90DD-C366CEC85237}"/>
              </a:ext>
            </a:extLst>
          </p:cNvPr>
          <p:cNvSpPr>
            <a:spLocks noGrp="1"/>
          </p:cNvSpPr>
          <p:nvPr>
            <p:ph type="sldNum" sz="quarter" idx="12"/>
          </p:nvPr>
        </p:nvSpPr>
        <p:spPr/>
        <p:txBody>
          <a:bodyPr/>
          <a:lstStyle/>
          <a:p>
            <a:fld id="{EAB430A7-3CA7-4B68-A358-CDC4EFF6F2FE}" type="slidenum">
              <a:rPr lang="it-IT" smtClean="0"/>
              <a:pPr/>
              <a:t>24</a:t>
            </a:fld>
            <a:endParaRPr lang="it-IT" dirty="0"/>
          </a:p>
        </p:txBody>
      </p:sp>
      <p:sp>
        <p:nvSpPr>
          <p:cNvPr id="6" name="Segnaposto testo 5">
            <a:extLst>
              <a:ext uri="{FF2B5EF4-FFF2-40B4-BE49-F238E27FC236}">
                <a16:creationId xmlns:a16="http://schemas.microsoft.com/office/drawing/2014/main" id="{8ED033D4-8AB7-4BD6-8598-0927822CD9E5}"/>
              </a:ext>
            </a:extLst>
          </p:cNvPr>
          <p:cNvSpPr>
            <a:spLocks noGrp="1"/>
          </p:cNvSpPr>
          <p:nvPr>
            <p:ph type="body" sz="quarter" idx="4294967295"/>
          </p:nvPr>
        </p:nvSpPr>
        <p:spPr>
          <a:xfrm>
            <a:off x="8131175" y="6741319"/>
            <a:ext cx="3917949" cy="116681"/>
          </a:xfrm>
        </p:spPr>
        <p:txBody>
          <a:bodyPr/>
          <a:lstStyle/>
          <a:p>
            <a:endParaRPr lang="it-IT"/>
          </a:p>
        </p:txBody>
      </p:sp>
      <p:pic>
        <p:nvPicPr>
          <p:cNvPr id="8" name="Immagine 7">
            <a:extLst>
              <a:ext uri="{FF2B5EF4-FFF2-40B4-BE49-F238E27FC236}">
                <a16:creationId xmlns:a16="http://schemas.microsoft.com/office/drawing/2014/main" id="{672E3CEB-FCE2-46FD-A8BF-7D18BA23FC16}"/>
              </a:ext>
            </a:extLst>
          </p:cNvPr>
          <p:cNvPicPr>
            <a:picLocks noChangeAspect="1"/>
          </p:cNvPicPr>
          <p:nvPr/>
        </p:nvPicPr>
        <p:blipFill>
          <a:blip r:embed="rId2"/>
          <a:stretch>
            <a:fillRect/>
          </a:stretch>
        </p:blipFill>
        <p:spPr>
          <a:xfrm>
            <a:off x="4271608" y="1338239"/>
            <a:ext cx="1767583" cy="2374365"/>
          </a:xfrm>
          <a:prstGeom prst="rect">
            <a:avLst/>
          </a:prstGeom>
        </p:spPr>
      </p:pic>
      <p:pic>
        <p:nvPicPr>
          <p:cNvPr id="3074" name="Picture 2" descr="Apple Watch heart rate guide: How to use all of Apple&amp;#39;s HR features">
            <a:extLst>
              <a:ext uri="{FF2B5EF4-FFF2-40B4-BE49-F238E27FC236}">
                <a16:creationId xmlns:a16="http://schemas.microsoft.com/office/drawing/2014/main" id="{77DBE319-614A-42FA-A3B2-449A786AF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817" y="974498"/>
            <a:ext cx="3479800" cy="18268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ADING | Fabio Costanzo – Consulente Tecnico Informatico">
            <a:extLst>
              <a:ext uri="{FF2B5EF4-FFF2-40B4-BE49-F238E27FC236}">
                <a16:creationId xmlns:a16="http://schemas.microsoft.com/office/drawing/2014/main" id="{D8CDA9BE-DA15-4804-B356-A1DD196D3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472" y="3965957"/>
            <a:ext cx="3500908" cy="19656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oogle - Wikipedia">
            <a:extLst>
              <a:ext uri="{FF2B5EF4-FFF2-40B4-BE49-F238E27FC236}">
                <a16:creationId xmlns:a16="http://schemas.microsoft.com/office/drawing/2014/main" id="{3103D868-333B-457D-AB8E-5F5947A6E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84" y="3001513"/>
            <a:ext cx="2978727" cy="1675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80" name="Picture 8" descr="Tesla Vision, il nuovo sistema disattiva alcune funzioni dell&amp;#39;Autopilot">
            <a:extLst>
              <a:ext uri="{FF2B5EF4-FFF2-40B4-BE49-F238E27FC236}">
                <a16:creationId xmlns:a16="http://schemas.microsoft.com/office/drawing/2014/main" id="{52F0B45E-DDFD-462F-893C-8FA787FA9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2923" y="4948764"/>
            <a:ext cx="2604077" cy="148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8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0D1ABF14-794B-405D-8AA2-88D3814A2C84}"/>
              </a:ext>
            </a:extLst>
          </p:cNvPr>
          <p:cNvSpPr>
            <a:spLocks noGrp="1"/>
          </p:cNvSpPr>
          <p:nvPr>
            <p:ph idx="1"/>
          </p:nvPr>
        </p:nvSpPr>
        <p:spPr/>
        <p:txBody>
          <a:bodyPr/>
          <a:lstStyle/>
          <a:p>
            <a:r>
              <a:rPr lang="it-IT" dirty="0" err="1"/>
              <a:t>You</a:t>
            </a:r>
            <a:r>
              <a:rPr lang="it-IT" dirty="0"/>
              <a:t> can </a:t>
            </a:r>
            <a:r>
              <a:rPr lang="it-IT" dirty="0" err="1"/>
              <a:t>find</a:t>
            </a:r>
            <a:r>
              <a:rPr lang="it-IT" dirty="0"/>
              <a:t> </a:t>
            </a:r>
            <a:r>
              <a:rPr lang="it-IT" i="1" dirty="0"/>
              <a:t>Face </a:t>
            </a:r>
            <a:r>
              <a:rPr lang="it-IT" i="1" dirty="0" err="1"/>
              <a:t>Detection</a:t>
            </a:r>
            <a:r>
              <a:rPr lang="it-IT" i="1" dirty="0"/>
              <a:t> </a:t>
            </a:r>
            <a:r>
              <a:rPr lang="it-IT" dirty="0"/>
              <a:t>in a </a:t>
            </a:r>
            <a:r>
              <a:rPr lang="it-IT" dirty="0" err="1"/>
              <a:t>variety</a:t>
            </a:r>
            <a:r>
              <a:rPr lang="it-IT" dirty="0"/>
              <a:t> of devices</a:t>
            </a:r>
          </a:p>
        </p:txBody>
      </p:sp>
      <p:sp>
        <p:nvSpPr>
          <p:cNvPr id="3" name="Segnaposto contenuto 2">
            <a:extLst>
              <a:ext uri="{FF2B5EF4-FFF2-40B4-BE49-F238E27FC236}">
                <a16:creationId xmlns:a16="http://schemas.microsoft.com/office/drawing/2014/main" id="{48A0B942-F623-45E6-8AD0-2A88378A70B3}"/>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24F3DEE7-ADA2-43DE-81FF-04DCBFD8CE22}"/>
              </a:ext>
            </a:extLst>
          </p:cNvPr>
          <p:cNvSpPr>
            <a:spLocks noGrp="1"/>
          </p:cNvSpPr>
          <p:nvPr>
            <p:ph type="title"/>
          </p:nvPr>
        </p:nvSpPr>
        <p:spPr/>
        <p:txBody>
          <a:bodyPr/>
          <a:lstStyle/>
          <a:p>
            <a:r>
              <a:rPr lang="it-IT" dirty="0"/>
              <a:t>More </a:t>
            </a:r>
            <a:r>
              <a:rPr lang="it-IT" dirty="0" err="1"/>
              <a:t>traditional</a:t>
            </a:r>
            <a:r>
              <a:rPr lang="it-IT" dirty="0"/>
              <a:t> AI Applications</a:t>
            </a:r>
          </a:p>
        </p:txBody>
      </p:sp>
      <p:sp>
        <p:nvSpPr>
          <p:cNvPr id="5" name="Segnaposto numero diapositiva 4">
            <a:extLst>
              <a:ext uri="{FF2B5EF4-FFF2-40B4-BE49-F238E27FC236}">
                <a16:creationId xmlns:a16="http://schemas.microsoft.com/office/drawing/2014/main" id="{F6FF9F53-956F-421B-8465-4ADBBEADE0E5}"/>
              </a:ext>
            </a:extLst>
          </p:cNvPr>
          <p:cNvSpPr>
            <a:spLocks noGrp="1"/>
          </p:cNvSpPr>
          <p:nvPr>
            <p:ph type="sldNum" sz="quarter" idx="12"/>
          </p:nvPr>
        </p:nvSpPr>
        <p:spPr/>
        <p:txBody>
          <a:bodyPr/>
          <a:lstStyle/>
          <a:p>
            <a:fld id="{EAB430A7-3CA7-4B68-A358-CDC4EFF6F2FE}" type="slidenum">
              <a:rPr lang="it-IT" smtClean="0"/>
              <a:pPr/>
              <a:t>25</a:t>
            </a:fld>
            <a:endParaRPr lang="it-IT" dirty="0"/>
          </a:p>
        </p:txBody>
      </p:sp>
      <p:sp>
        <p:nvSpPr>
          <p:cNvPr id="6" name="Segnaposto testo 5">
            <a:extLst>
              <a:ext uri="{FF2B5EF4-FFF2-40B4-BE49-F238E27FC236}">
                <a16:creationId xmlns:a16="http://schemas.microsoft.com/office/drawing/2014/main" id="{7D3878CC-013E-4EC2-A7E4-602F219AFCFC}"/>
              </a:ext>
            </a:extLst>
          </p:cNvPr>
          <p:cNvSpPr>
            <a:spLocks noGrp="1"/>
          </p:cNvSpPr>
          <p:nvPr>
            <p:ph type="body" sz="quarter" idx="4294967295"/>
          </p:nvPr>
        </p:nvSpPr>
        <p:spPr>
          <a:xfrm>
            <a:off x="8131175" y="6741319"/>
            <a:ext cx="3917949" cy="116681"/>
          </a:xfrm>
        </p:spPr>
        <p:txBody>
          <a:bodyPr/>
          <a:lstStyle/>
          <a:p>
            <a:endParaRPr lang="it-IT"/>
          </a:p>
        </p:txBody>
      </p:sp>
      <p:pic>
        <p:nvPicPr>
          <p:cNvPr id="8" name="Immagine 7">
            <a:extLst>
              <a:ext uri="{FF2B5EF4-FFF2-40B4-BE49-F238E27FC236}">
                <a16:creationId xmlns:a16="http://schemas.microsoft.com/office/drawing/2014/main" id="{C8F09132-9DB7-4CA1-92B1-17F4FEF01AB4}"/>
              </a:ext>
            </a:extLst>
          </p:cNvPr>
          <p:cNvPicPr>
            <a:picLocks noChangeAspect="1"/>
          </p:cNvPicPr>
          <p:nvPr/>
        </p:nvPicPr>
        <p:blipFill>
          <a:blip r:embed="rId2"/>
          <a:stretch>
            <a:fillRect/>
          </a:stretch>
        </p:blipFill>
        <p:spPr>
          <a:xfrm>
            <a:off x="791089" y="1845231"/>
            <a:ext cx="3940575" cy="2328521"/>
          </a:xfrm>
          <a:prstGeom prst="rect">
            <a:avLst/>
          </a:prstGeom>
        </p:spPr>
      </p:pic>
      <p:pic>
        <p:nvPicPr>
          <p:cNvPr id="10" name="Immagine 9">
            <a:extLst>
              <a:ext uri="{FF2B5EF4-FFF2-40B4-BE49-F238E27FC236}">
                <a16:creationId xmlns:a16="http://schemas.microsoft.com/office/drawing/2014/main" id="{050BE1E8-0F4C-4BA7-9B3C-89FD74EC3757}"/>
              </a:ext>
            </a:extLst>
          </p:cNvPr>
          <p:cNvPicPr>
            <a:picLocks noChangeAspect="1"/>
          </p:cNvPicPr>
          <p:nvPr/>
        </p:nvPicPr>
        <p:blipFill>
          <a:blip r:embed="rId3"/>
          <a:stretch>
            <a:fillRect/>
          </a:stretch>
        </p:blipFill>
        <p:spPr>
          <a:xfrm>
            <a:off x="6459732" y="1632211"/>
            <a:ext cx="3454672" cy="2224136"/>
          </a:xfrm>
          <a:prstGeom prst="rect">
            <a:avLst/>
          </a:prstGeom>
        </p:spPr>
      </p:pic>
      <p:pic>
        <p:nvPicPr>
          <p:cNvPr id="12" name="Immagine 11">
            <a:extLst>
              <a:ext uri="{FF2B5EF4-FFF2-40B4-BE49-F238E27FC236}">
                <a16:creationId xmlns:a16="http://schemas.microsoft.com/office/drawing/2014/main" id="{FCD25EA0-106B-4D21-9332-6B384742D097}"/>
              </a:ext>
            </a:extLst>
          </p:cNvPr>
          <p:cNvPicPr>
            <a:picLocks noChangeAspect="1"/>
          </p:cNvPicPr>
          <p:nvPr/>
        </p:nvPicPr>
        <p:blipFill>
          <a:blip r:embed="rId4"/>
          <a:stretch>
            <a:fillRect/>
          </a:stretch>
        </p:blipFill>
        <p:spPr>
          <a:xfrm>
            <a:off x="4386922" y="4323554"/>
            <a:ext cx="1709078" cy="1709078"/>
          </a:xfrm>
          <a:prstGeom prst="rect">
            <a:avLst/>
          </a:prstGeom>
        </p:spPr>
      </p:pic>
      <p:pic>
        <p:nvPicPr>
          <p:cNvPr id="14" name="Immagine 13">
            <a:extLst>
              <a:ext uri="{FF2B5EF4-FFF2-40B4-BE49-F238E27FC236}">
                <a16:creationId xmlns:a16="http://schemas.microsoft.com/office/drawing/2014/main" id="{BD511F5C-B7A1-4F18-AFC3-65F10E4A21EE}"/>
              </a:ext>
            </a:extLst>
          </p:cNvPr>
          <p:cNvPicPr>
            <a:picLocks noChangeAspect="1"/>
          </p:cNvPicPr>
          <p:nvPr/>
        </p:nvPicPr>
        <p:blipFill>
          <a:blip r:embed="rId5"/>
          <a:stretch>
            <a:fillRect/>
          </a:stretch>
        </p:blipFill>
        <p:spPr>
          <a:xfrm>
            <a:off x="8187068" y="4066025"/>
            <a:ext cx="3279831" cy="2224136"/>
          </a:xfrm>
          <a:prstGeom prst="rect">
            <a:avLst/>
          </a:prstGeom>
        </p:spPr>
      </p:pic>
    </p:spTree>
    <p:extLst>
      <p:ext uri="{BB962C8B-B14F-4D97-AF65-F5344CB8AC3E}">
        <p14:creationId xmlns:p14="http://schemas.microsoft.com/office/powerpoint/2010/main" val="1313262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C3CC51-C3D4-C342-59A1-EB2652EF0191}"/>
              </a:ext>
            </a:extLst>
          </p:cNvPr>
          <p:cNvSpPr>
            <a:spLocks noGrp="1"/>
          </p:cNvSpPr>
          <p:nvPr>
            <p:ph type="ctrTitle"/>
          </p:nvPr>
        </p:nvSpPr>
        <p:spPr/>
        <p:txBody>
          <a:bodyPr/>
          <a:lstStyle/>
          <a:p>
            <a:r>
              <a:rPr lang="it-IT" dirty="0"/>
              <a:t>1.2</a:t>
            </a:r>
            <a:br>
              <a:rPr lang="it-IT" dirty="0"/>
            </a:br>
            <a:r>
              <a:rPr lang="it-IT" dirty="0"/>
              <a:t>The impact of AI </a:t>
            </a:r>
            <a:br>
              <a:rPr lang="it-IT" dirty="0"/>
            </a:br>
            <a:r>
              <a:rPr lang="it-IT" dirty="0"/>
              <a:t>in </a:t>
            </a:r>
            <a:r>
              <a:rPr lang="it-IT" dirty="0" err="1"/>
              <a:t>our</a:t>
            </a:r>
            <a:r>
              <a:rPr lang="it-IT" dirty="0"/>
              <a:t> world</a:t>
            </a:r>
          </a:p>
        </p:txBody>
      </p:sp>
      <p:sp>
        <p:nvSpPr>
          <p:cNvPr id="3" name="Sottotitolo 2">
            <a:extLst>
              <a:ext uri="{FF2B5EF4-FFF2-40B4-BE49-F238E27FC236}">
                <a16:creationId xmlns:a16="http://schemas.microsoft.com/office/drawing/2014/main" id="{406FB597-CC4C-98E7-FD28-FE6DB5A4C182}"/>
              </a:ext>
            </a:extLst>
          </p:cNvPr>
          <p:cNvSpPr>
            <a:spLocks noGrp="1"/>
          </p:cNvSpPr>
          <p:nvPr>
            <p:ph type="subTitle" idx="1"/>
          </p:nvPr>
        </p:nvSpPr>
        <p:spPr/>
        <p:txBody>
          <a:bodyPr/>
          <a:lstStyle/>
          <a:p>
            <a:r>
              <a:rPr lang="it-IT" dirty="0"/>
              <a:t>Trends and Companies</a:t>
            </a:r>
          </a:p>
        </p:txBody>
      </p:sp>
      <p:sp>
        <p:nvSpPr>
          <p:cNvPr id="4" name="Segnaposto numero diapositiva 3">
            <a:extLst>
              <a:ext uri="{FF2B5EF4-FFF2-40B4-BE49-F238E27FC236}">
                <a16:creationId xmlns:a16="http://schemas.microsoft.com/office/drawing/2014/main" id="{DC8E53AA-B027-3323-B69C-54DFE989FD05}"/>
              </a:ext>
            </a:extLst>
          </p:cNvPr>
          <p:cNvSpPr>
            <a:spLocks noGrp="1"/>
          </p:cNvSpPr>
          <p:nvPr>
            <p:ph type="sldNum" sz="quarter" idx="12"/>
          </p:nvPr>
        </p:nvSpPr>
        <p:spPr/>
        <p:txBody>
          <a:bodyPr/>
          <a:lstStyle/>
          <a:p>
            <a:fld id="{EAB430A7-3CA7-4B68-A358-CDC4EFF6F2FE}" type="slidenum">
              <a:rPr lang="it-IT" smtClean="0"/>
              <a:t>26</a:t>
            </a:fld>
            <a:endParaRPr lang="it-IT"/>
          </a:p>
        </p:txBody>
      </p:sp>
    </p:spTree>
    <p:extLst>
      <p:ext uri="{BB962C8B-B14F-4D97-AF65-F5344CB8AC3E}">
        <p14:creationId xmlns:p14="http://schemas.microsoft.com/office/powerpoint/2010/main" val="168541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0595DFC-B517-3BFB-6645-A2F22402184D}"/>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A560073B-0098-25C3-FE7E-C6C82D1FE984}"/>
              </a:ext>
            </a:extLst>
          </p:cNvPr>
          <p:cNvSpPr>
            <a:spLocks noGrp="1"/>
          </p:cNvSpPr>
          <p:nvPr>
            <p:ph type="title"/>
          </p:nvPr>
        </p:nvSpPr>
        <p:spPr/>
        <p:txBody>
          <a:bodyPr/>
          <a:lstStyle/>
          <a:p>
            <a:r>
              <a:rPr lang="it-IT" dirty="0" err="1"/>
              <a:t>Is</a:t>
            </a:r>
            <a:r>
              <a:rPr lang="it-IT" dirty="0"/>
              <a:t> AI </a:t>
            </a:r>
            <a:r>
              <a:rPr lang="it-IT" dirty="0" err="1"/>
              <a:t>important</a:t>
            </a:r>
            <a:r>
              <a:rPr lang="it-IT" dirty="0"/>
              <a:t> </a:t>
            </a:r>
            <a:r>
              <a:rPr lang="it-IT" dirty="0" err="1"/>
              <a:t>today</a:t>
            </a:r>
            <a:r>
              <a:rPr lang="it-IT" dirty="0"/>
              <a:t>?</a:t>
            </a:r>
          </a:p>
        </p:txBody>
      </p:sp>
      <p:sp>
        <p:nvSpPr>
          <p:cNvPr id="5" name="Segnaposto numero diapositiva 4">
            <a:extLst>
              <a:ext uri="{FF2B5EF4-FFF2-40B4-BE49-F238E27FC236}">
                <a16:creationId xmlns:a16="http://schemas.microsoft.com/office/drawing/2014/main" id="{3B33E3E5-3B9E-CC12-2F4A-F78FD4DA9D5C}"/>
              </a:ext>
            </a:extLst>
          </p:cNvPr>
          <p:cNvSpPr>
            <a:spLocks noGrp="1"/>
          </p:cNvSpPr>
          <p:nvPr>
            <p:ph type="sldNum" sz="quarter" idx="12"/>
          </p:nvPr>
        </p:nvSpPr>
        <p:spPr/>
        <p:txBody>
          <a:bodyPr/>
          <a:lstStyle/>
          <a:p>
            <a:fld id="{EAB430A7-3CA7-4B68-A358-CDC4EFF6F2FE}" type="slidenum">
              <a:rPr lang="it-IT" smtClean="0"/>
              <a:pPr/>
              <a:t>27</a:t>
            </a:fld>
            <a:endParaRPr lang="it-IT" dirty="0"/>
          </a:p>
        </p:txBody>
      </p:sp>
      <p:sp>
        <p:nvSpPr>
          <p:cNvPr id="6" name="Segnaposto testo 5">
            <a:extLst>
              <a:ext uri="{FF2B5EF4-FFF2-40B4-BE49-F238E27FC236}">
                <a16:creationId xmlns:a16="http://schemas.microsoft.com/office/drawing/2014/main" id="{2F8B8872-BAD8-15BA-2A10-DCCFA160A84D}"/>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2" descr="Tractica Projects AI Market to Reach $36.8 B Globally by 2025 - AI Trends">
            <a:extLst>
              <a:ext uri="{FF2B5EF4-FFF2-40B4-BE49-F238E27FC236}">
                <a16:creationId xmlns:a16="http://schemas.microsoft.com/office/drawing/2014/main" id="{F4A1BF81-0034-FD74-4E52-A0A56001B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33" y="1353765"/>
            <a:ext cx="4898880" cy="3415181"/>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8F41B6BA-DF86-3B2B-E509-BCC397E93BF0}"/>
              </a:ext>
            </a:extLst>
          </p:cNvPr>
          <p:cNvPicPr>
            <a:picLocks noChangeAspect="1"/>
          </p:cNvPicPr>
          <p:nvPr/>
        </p:nvPicPr>
        <p:blipFill>
          <a:blip r:embed="rId3"/>
          <a:stretch>
            <a:fillRect/>
          </a:stretch>
        </p:blipFill>
        <p:spPr>
          <a:xfrm>
            <a:off x="6559740" y="1353764"/>
            <a:ext cx="4707191" cy="3415182"/>
          </a:xfrm>
          <a:prstGeom prst="rect">
            <a:avLst/>
          </a:prstGeom>
        </p:spPr>
      </p:pic>
      <p:sp>
        <p:nvSpPr>
          <p:cNvPr id="9" name="CasellaDiTesto 8">
            <a:extLst>
              <a:ext uri="{FF2B5EF4-FFF2-40B4-BE49-F238E27FC236}">
                <a16:creationId xmlns:a16="http://schemas.microsoft.com/office/drawing/2014/main" id="{BB0285C9-3F5B-E698-8F76-71DF8FF8BD56}"/>
              </a:ext>
            </a:extLst>
          </p:cNvPr>
          <p:cNvSpPr txBox="1"/>
          <p:nvPr/>
        </p:nvSpPr>
        <p:spPr>
          <a:xfrm>
            <a:off x="240690" y="5213161"/>
            <a:ext cx="1165513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For both graphs, note the </a:t>
            </a:r>
            <a:r>
              <a:rPr lang="en-US" sz="2400" b="1" dirty="0">
                <a:latin typeface="Roboto Condensed Light" panose="02000000000000000000" pitchFamily="2" charset="0"/>
                <a:ea typeface="Roboto Condensed Light" panose="02000000000000000000" pitchFamily="2" charset="0"/>
              </a:rPr>
              <a:t>exponential trend </a:t>
            </a:r>
            <a:r>
              <a:rPr lang="en-US" sz="2400" dirty="0">
                <a:latin typeface="Roboto Condensed Light" panose="02000000000000000000" pitchFamily="2" charset="0"/>
                <a:ea typeface="Roboto Condensed Light" panose="02000000000000000000" pitchFamily="2" charset="0"/>
              </a:rPr>
              <a:t>and the </a:t>
            </a:r>
            <a:r>
              <a:rPr lang="en-US" sz="2400" b="1" dirty="0">
                <a:latin typeface="Roboto Condensed Light" panose="02000000000000000000" pitchFamily="2" charset="0"/>
                <a:ea typeface="Roboto Condensed Light" panose="02000000000000000000" pitchFamily="2" charset="0"/>
              </a:rPr>
              <a:t>variety of continents</a:t>
            </a:r>
            <a:r>
              <a:rPr lang="en-US" sz="2400" dirty="0">
                <a:latin typeface="Roboto Condensed Light" panose="02000000000000000000" pitchFamily="2" charset="0"/>
                <a:ea typeface="Roboto Condensed Light" panose="02000000000000000000" pitchFamily="2" charset="0"/>
              </a:rPr>
              <a:t> covered.</a:t>
            </a:r>
          </a:p>
          <a:p>
            <a:pPr marL="342900" indent="-342900">
              <a:buFont typeface="Arial" panose="020B0604020202020204" pitchFamily="34" charset="0"/>
              <a:buChar char="•"/>
            </a:pPr>
            <a:r>
              <a:rPr lang="en-US" sz="2400" i="1" dirty="0" err="1">
                <a:latin typeface="Roboto Condensed Light" panose="02000000000000000000" pitchFamily="2" charset="0"/>
                <a:ea typeface="Roboto Condensed Light" panose="02000000000000000000" pitchFamily="2" charset="0"/>
              </a:rPr>
              <a:t>Tractica</a:t>
            </a:r>
            <a:r>
              <a:rPr lang="en-US" sz="2400" dirty="0">
                <a:latin typeface="Roboto Condensed Light" panose="02000000000000000000" pitchFamily="2" charset="0"/>
                <a:ea typeface="Roboto Condensed Light" panose="02000000000000000000" pitchFamily="2" charset="0"/>
              </a:rPr>
              <a:t> is a market intelligence firm that provides </a:t>
            </a:r>
            <a:r>
              <a:rPr lang="en-US" sz="2400" b="1" dirty="0">
                <a:latin typeface="Roboto Condensed Light" panose="02000000000000000000" pitchFamily="2" charset="0"/>
                <a:ea typeface="Roboto Condensed Light" panose="02000000000000000000" pitchFamily="2" charset="0"/>
              </a:rPr>
              <a:t>in-depth analysis of global market</a:t>
            </a:r>
            <a:endParaRPr lang="it-IT" sz="2400" b="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171872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48C8FF5-5A18-1BBB-84CE-19338AE55819}"/>
              </a:ext>
            </a:extLst>
          </p:cNvPr>
          <p:cNvSpPr>
            <a:spLocks noGrp="1"/>
          </p:cNvSpPr>
          <p:nvPr>
            <p:ph sz="quarter" idx="13"/>
          </p:nvPr>
        </p:nvSpPr>
        <p:spPr/>
        <p:txBody>
          <a:bodyPr/>
          <a:lstStyle/>
          <a:p>
            <a:r>
              <a:rPr lang="it-IT" dirty="0">
                <a:hlinkClick r:id="rId2"/>
              </a:rPr>
              <a:t>https://medium.com/dataseries/is-your-data-science-career-dying-c28504d82a8c</a:t>
            </a:r>
            <a:r>
              <a:rPr lang="it-IT" dirty="0"/>
              <a:t> </a:t>
            </a:r>
          </a:p>
        </p:txBody>
      </p:sp>
      <p:sp>
        <p:nvSpPr>
          <p:cNvPr id="4" name="Titolo 3">
            <a:extLst>
              <a:ext uri="{FF2B5EF4-FFF2-40B4-BE49-F238E27FC236}">
                <a16:creationId xmlns:a16="http://schemas.microsoft.com/office/drawing/2014/main" id="{9184A95D-2E74-BE68-8C6A-F48EFD5581BB}"/>
              </a:ext>
            </a:extLst>
          </p:cNvPr>
          <p:cNvSpPr>
            <a:spLocks noGrp="1"/>
          </p:cNvSpPr>
          <p:nvPr>
            <p:ph type="title"/>
          </p:nvPr>
        </p:nvSpPr>
        <p:spPr/>
        <p:txBody>
          <a:bodyPr/>
          <a:lstStyle/>
          <a:p>
            <a:r>
              <a:rPr lang="it-IT" dirty="0" err="1"/>
              <a:t>Is</a:t>
            </a:r>
            <a:r>
              <a:rPr lang="it-IT" dirty="0"/>
              <a:t> AI </a:t>
            </a:r>
            <a:r>
              <a:rPr lang="it-IT" dirty="0" err="1"/>
              <a:t>important</a:t>
            </a:r>
            <a:r>
              <a:rPr lang="it-IT" dirty="0"/>
              <a:t> </a:t>
            </a:r>
            <a:r>
              <a:rPr lang="it-IT" dirty="0" err="1"/>
              <a:t>today</a:t>
            </a:r>
            <a:r>
              <a:rPr lang="it-IT" dirty="0"/>
              <a:t>?</a:t>
            </a:r>
          </a:p>
        </p:txBody>
      </p:sp>
      <p:sp>
        <p:nvSpPr>
          <p:cNvPr id="5" name="Segnaposto numero diapositiva 4">
            <a:extLst>
              <a:ext uri="{FF2B5EF4-FFF2-40B4-BE49-F238E27FC236}">
                <a16:creationId xmlns:a16="http://schemas.microsoft.com/office/drawing/2014/main" id="{B47957DD-CAB8-57CF-EF56-6A252AD94B66}"/>
              </a:ext>
            </a:extLst>
          </p:cNvPr>
          <p:cNvSpPr>
            <a:spLocks noGrp="1"/>
          </p:cNvSpPr>
          <p:nvPr>
            <p:ph type="sldNum" sz="quarter" idx="12"/>
          </p:nvPr>
        </p:nvSpPr>
        <p:spPr/>
        <p:txBody>
          <a:bodyPr/>
          <a:lstStyle/>
          <a:p>
            <a:fld id="{EAB430A7-3CA7-4B68-A358-CDC4EFF6F2FE}" type="slidenum">
              <a:rPr lang="it-IT" smtClean="0"/>
              <a:pPr/>
              <a:t>28</a:t>
            </a:fld>
            <a:endParaRPr lang="it-IT" dirty="0"/>
          </a:p>
        </p:txBody>
      </p:sp>
      <p:sp>
        <p:nvSpPr>
          <p:cNvPr id="6" name="Segnaposto testo 5">
            <a:extLst>
              <a:ext uri="{FF2B5EF4-FFF2-40B4-BE49-F238E27FC236}">
                <a16:creationId xmlns:a16="http://schemas.microsoft.com/office/drawing/2014/main" id="{95DA5C34-F221-25B5-5046-0174BA3822B4}"/>
              </a:ext>
            </a:extLst>
          </p:cNvPr>
          <p:cNvSpPr>
            <a:spLocks noGrp="1"/>
          </p:cNvSpPr>
          <p:nvPr>
            <p:ph type="body" sz="quarter" idx="4294967295"/>
          </p:nvPr>
        </p:nvSpPr>
        <p:spPr>
          <a:xfrm>
            <a:off x="8131175" y="6741319"/>
            <a:ext cx="3917949" cy="116681"/>
          </a:xfrm>
        </p:spPr>
        <p:txBody>
          <a:bodyPr/>
          <a:lstStyle/>
          <a:p>
            <a:endParaRPr lang="it-IT"/>
          </a:p>
        </p:txBody>
      </p:sp>
      <p:pic>
        <p:nvPicPr>
          <p:cNvPr id="3074" name="Picture 2">
            <a:extLst>
              <a:ext uri="{FF2B5EF4-FFF2-40B4-BE49-F238E27FC236}">
                <a16:creationId xmlns:a16="http://schemas.microsoft.com/office/drawing/2014/main" id="{1477C57B-0644-566B-4278-7DBBEC7079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5992" y="1225443"/>
            <a:ext cx="7434071" cy="31736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123D088-0BA6-B2E3-07DB-CB9D443BE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863" y="2440396"/>
            <a:ext cx="4375705" cy="2291498"/>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FB116F83-5A07-2296-D945-3AE4131A4FEA}"/>
              </a:ext>
            </a:extLst>
          </p:cNvPr>
          <p:cNvSpPr txBox="1"/>
          <p:nvPr/>
        </p:nvSpPr>
        <p:spPr>
          <a:xfrm>
            <a:off x="268432" y="4896275"/>
            <a:ext cx="1165513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The number of </a:t>
            </a:r>
            <a:r>
              <a:rPr lang="en-US" sz="2400" b="1" dirty="0">
                <a:latin typeface="Roboto Condensed Light" panose="02000000000000000000" pitchFamily="2" charset="0"/>
                <a:ea typeface="Roboto Condensed Light" panose="02000000000000000000" pitchFamily="2" charset="0"/>
              </a:rPr>
              <a:t>requests</a:t>
            </a:r>
            <a:r>
              <a:rPr lang="en-US" sz="2400" dirty="0">
                <a:latin typeface="Roboto Condensed Light" panose="02000000000000000000" pitchFamily="2" charset="0"/>
                <a:ea typeface="Roboto Condensed Light" panose="02000000000000000000" pitchFamily="2" charset="0"/>
              </a:rPr>
              <a:t> per position as </a:t>
            </a:r>
            <a:r>
              <a:rPr lang="en-US" sz="2400" b="1" dirty="0">
                <a:latin typeface="Roboto Condensed Light" panose="02000000000000000000" pitchFamily="2" charset="0"/>
                <a:ea typeface="Roboto Condensed Light" panose="02000000000000000000" pitchFamily="2" charset="0"/>
              </a:rPr>
              <a:t>data scientist </a:t>
            </a:r>
            <a:r>
              <a:rPr lang="en-US" sz="2400" dirty="0">
                <a:latin typeface="Roboto Condensed Light" panose="02000000000000000000" pitchFamily="2" charset="0"/>
                <a:ea typeface="Roboto Condensed Light" panose="02000000000000000000" pitchFamily="2" charset="0"/>
              </a:rPr>
              <a:t>(a very general term used to indicate someone who knows </a:t>
            </a:r>
            <a:r>
              <a:rPr lang="en-US" sz="2400" b="1" dirty="0">
                <a:latin typeface="Roboto Condensed Light" panose="02000000000000000000" pitchFamily="2" charset="0"/>
                <a:ea typeface="Roboto Condensed Light" panose="02000000000000000000" pitchFamily="2" charset="0"/>
              </a:rPr>
              <a:t>how to process and analyze data</a:t>
            </a:r>
            <a:r>
              <a:rPr lang="en-US" sz="2400" dirty="0">
                <a:latin typeface="Roboto Condensed Light" panose="02000000000000000000" pitchFamily="2" charset="0"/>
                <a:ea typeface="Roboto Condensed Light" panose="02000000000000000000" pitchFamily="2" charset="0"/>
              </a:rPr>
              <a:t>) is </a:t>
            </a:r>
            <a:r>
              <a:rPr lang="en-US" sz="2400" b="1" dirty="0">
                <a:latin typeface="Roboto Condensed Light" panose="02000000000000000000" pitchFamily="2" charset="0"/>
                <a:ea typeface="Roboto Condensed Light" panose="02000000000000000000" pitchFamily="2" charset="0"/>
              </a:rPr>
              <a:t>constantly increasing</a:t>
            </a:r>
          </a:p>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Companies </a:t>
            </a:r>
            <a:r>
              <a:rPr lang="en-US" sz="2400" b="1" dirty="0">
                <a:latin typeface="Roboto Condensed Light" panose="02000000000000000000" pitchFamily="2" charset="0"/>
                <a:ea typeface="Roboto Condensed Light" panose="02000000000000000000" pitchFamily="2" charset="0"/>
              </a:rPr>
              <a:t>need to “extract knowledge” </a:t>
            </a:r>
            <a:r>
              <a:rPr lang="en-US" sz="2400" dirty="0">
                <a:latin typeface="Roboto Condensed Light" panose="02000000000000000000" pitchFamily="2" charset="0"/>
                <a:ea typeface="Roboto Condensed Light" panose="02000000000000000000" pitchFamily="2" charset="0"/>
              </a:rPr>
              <a:t>from (digital) data to survive!</a:t>
            </a:r>
            <a:endParaRPr lang="it-IT" sz="2400"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396160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B60D5F53-BE25-4569-87E3-605DF9CC2E60}"/>
              </a:ext>
            </a:extLst>
          </p:cNvPr>
          <p:cNvPicPr>
            <a:picLocks noGrp="1" noChangeAspect="1"/>
          </p:cNvPicPr>
          <p:nvPr>
            <p:ph idx="1"/>
          </p:nvPr>
        </p:nvPicPr>
        <p:blipFill>
          <a:blip r:embed="rId2"/>
          <a:stretch>
            <a:fillRect/>
          </a:stretch>
        </p:blipFill>
        <p:spPr>
          <a:xfrm>
            <a:off x="2581582" y="1049043"/>
            <a:ext cx="7028835" cy="4085135"/>
          </a:xfrm>
        </p:spPr>
      </p:pic>
      <p:sp>
        <p:nvSpPr>
          <p:cNvPr id="3" name="Segnaposto contenuto 2">
            <a:extLst>
              <a:ext uri="{FF2B5EF4-FFF2-40B4-BE49-F238E27FC236}">
                <a16:creationId xmlns:a16="http://schemas.microsoft.com/office/drawing/2014/main" id="{E3B0CADD-CF3B-4322-950A-4EA9C6DB6AAB}"/>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61475E7C-ED43-409D-A682-135157EF2971}"/>
              </a:ext>
            </a:extLst>
          </p:cNvPr>
          <p:cNvSpPr>
            <a:spLocks noGrp="1"/>
          </p:cNvSpPr>
          <p:nvPr>
            <p:ph type="title"/>
          </p:nvPr>
        </p:nvSpPr>
        <p:spPr/>
        <p:txBody>
          <a:bodyPr/>
          <a:lstStyle/>
          <a:p>
            <a:r>
              <a:rPr lang="it-IT" dirty="0" err="1"/>
              <a:t>Is</a:t>
            </a:r>
            <a:r>
              <a:rPr lang="it-IT" dirty="0"/>
              <a:t> AI </a:t>
            </a:r>
            <a:r>
              <a:rPr lang="it-IT" dirty="0" err="1"/>
              <a:t>important</a:t>
            </a:r>
            <a:r>
              <a:rPr lang="it-IT" dirty="0"/>
              <a:t> </a:t>
            </a:r>
            <a:r>
              <a:rPr lang="it-IT" dirty="0" err="1"/>
              <a:t>today</a:t>
            </a:r>
            <a:r>
              <a:rPr lang="it-IT" dirty="0"/>
              <a:t>?</a:t>
            </a:r>
          </a:p>
        </p:txBody>
      </p:sp>
      <p:sp>
        <p:nvSpPr>
          <p:cNvPr id="5" name="Segnaposto numero diapositiva 4">
            <a:extLst>
              <a:ext uri="{FF2B5EF4-FFF2-40B4-BE49-F238E27FC236}">
                <a16:creationId xmlns:a16="http://schemas.microsoft.com/office/drawing/2014/main" id="{A1DC2398-C6F6-4371-8F7B-81C17B46EA5B}"/>
              </a:ext>
            </a:extLst>
          </p:cNvPr>
          <p:cNvSpPr>
            <a:spLocks noGrp="1"/>
          </p:cNvSpPr>
          <p:nvPr>
            <p:ph type="sldNum" sz="quarter" idx="12"/>
          </p:nvPr>
        </p:nvSpPr>
        <p:spPr/>
        <p:txBody>
          <a:bodyPr/>
          <a:lstStyle/>
          <a:p>
            <a:fld id="{EAB430A7-3CA7-4B68-A358-CDC4EFF6F2FE}" type="slidenum">
              <a:rPr lang="it-IT" smtClean="0"/>
              <a:pPr/>
              <a:t>29</a:t>
            </a:fld>
            <a:endParaRPr lang="it-IT" dirty="0"/>
          </a:p>
        </p:txBody>
      </p:sp>
      <p:sp>
        <p:nvSpPr>
          <p:cNvPr id="6" name="Segnaposto testo 5">
            <a:extLst>
              <a:ext uri="{FF2B5EF4-FFF2-40B4-BE49-F238E27FC236}">
                <a16:creationId xmlns:a16="http://schemas.microsoft.com/office/drawing/2014/main" id="{A6F78BC6-2EBE-486F-8426-D56FA5808F6A}"/>
              </a:ext>
            </a:extLst>
          </p:cNvPr>
          <p:cNvSpPr>
            <a:spLocks noGrp="1"/>
          </p:cNvSpPr>
          <p:nvPr>
            <p:ph type="body" sz="quarter" idx="4294967295"/>
          </p:nvPr>
        </p:nvSpPr>
        <p:spPr>
          <a:xfrm>
            <a:off x="8131175" y="6741319"/>
            <a:ext cx="3917949" cy="116681"/>
          </a:xfrm>
        </p:spPr>
        <p:txBody>
          <a:bodyPr/>
          <a:lstStyle/>
          <a:p>
            <a:endParaRPr lang="it-IT"/>
          </a:p>
        </p:txBody>
      </p:sp>
      <p:sp>
        <p:nvSpPr>
          <p:cNvPr id="7" name="CasellaDiTesto 6">
            <a:extLst>
              <a:ext uri="{FF2B5EF4-FFF2-40B4-BE49-F238E27FC236}">
                <a16:creationId xmlns:a16="http://schemas.microsoft.com/office/drawing/2014/main" id="{DCB1CACD-0641-68F8-CBDA-660CEA520496}"/>
              </a:ext>
            </a:extLst>
          </p:cNvPr>
          <p:cNvSpPr txBox="1"/>
          <p:nvPr/>
        </p:nvSpPr>
        <p:spPr>
          <a:xfrm>
            <a:off x="268432" y="5270069"/>
            <a:ext cx="1165513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Interest in these research topics is </a:t>
            </a:r>
            <a:r>
              <a:rPr lang="en-US" sz="2400" b="1" dirty="0">
                <a:latin typeface="Roboto Condensed Light" panose="02000000000000000000" pitchFamily="2" charset="0"/>
                <a:ea typeface="Roboto Condensed Light" panose="02000000000000000000" pitchFamily="2" charset="0"/>
              </a:rPr>
              <a:t>also high in the academy</a:t>
            </a:r>
          </a:p>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A lot of “Machine Learning” courses is available (also online)</a:t>
            </a:r>
            <a:endParaRPr lang="it-IT" sz="2400"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192185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7D0E193-D970-4156-A979-067D8CD62650}"/>
              </a:ext>
            </a:extLst>
          </p:cNvPr>
          <p:cNvSpPr>
            <a:spLocks noGrp="1"/>
          </p:cNvSpPr>
          <p:nvPr>
            <p:ph idx="1"/>
          </p:nvPr>
        </p:nvSpPr>
        <p:spPr/>
        <p:txBody>
          <a:bodyPr>
            <a:normAutofit/>
          </a:bodyPr>
          <a:lstStyle/>
          <a:p>
            <a:r>
              <a:rPr lang="en-US" dirty="0"/>
              <a:t>Finding a </a:t>
            </a:r>
            <a:r>
              <a:rPr lang="en-US" b="1" dirty="0"/>
              <a:t>proper</a:t>
            </a:r>
            <a:r>
              <a:rPr lang="en-US" dirty="0"/>
              <a:t> and </a:t>
            </a:r>
            <a:r>
              <a:rPr lang="en-US" b="1" dirty="0"/>
              <a:t>general</a:t>
            </a:r>
            <a:r>
              <a:rPr lang="en-US" dirty="0"/>
              <a:t> definition of </a:t>
            </a:r>
            <a:r>
              <a:rPr lang="en-US" i="1" dirty="0"/>
              <a:t>Artificial Intelligence</a:t>
            </a:r>
            <a:r>
              <a:rPr lang="en-US" dirty="0"/>
              <a:t> (AI) is </a:t>
            </a:r>
            <a:r>
              <a:rPr lang="en-US" b="1" dirty="0"/>
              <a:t>complex</a:t>
            </a:r>
            <a:r>
              <a:rPr lang="en-US" dirty="0"/>
              <a:t>.</a:t>
            </a:r>
          </a:p>
          <a:p>
            <a:r>
              <a:rPr lang="en-US" dirty="0"/>
              <a:t>This is because the definition is based on a complex concept: </a:t>
            </a:r>
            <a:r>
              <a:rPr lang="en-US" b="1" dirty="0"/>
              <a:t>(human) intelligence</a:t>
            </a:r>
            <a:r>
              <a:rPr lang="en-US" dirty="0"/>
              <a:t>.</a:t>
            </a:r>
            <a:endParaRPr lang="it-IT" dirty="0"/>
          </a:p>
          <a:p>
            <a:pPr lvl="1"/>
            <a:r>
              <a:rPr lang="it-IT" dirty="0" err="1"/>
              <a:t>Now</a:t>
            </a:r>
            <a:r>
              <a:rPr lang="it-IT" dirty="0"/>
              <a:t> the </a:t>
            </a:r>
            <a:r>
              <a:rPr lang="it-IT" dirty="0" err="1"/>
              <a:t>question</a:t>
            </a:r>
            <a:r>
              <a:rPr lang="it-IT" dirty="0"/>
              <a:t> </a:t>
            </a:r>
            <a:r>
              <a:rPr lang="it-IT" dirty="0" err="1"/>
              <a:t>is</a:t>
            </a:r>
            <a:r>
              <a:rPr lang="it-IT" dirty="0"/>
              <a:t>: </a:t>
            </a:r>
            <a:r>
              <a:rPr lang="it-IT" i="1" dirty="0" err="1"/>
              <a:t>what</a:t>
            </a:r>
            <a:r>
              <a:rPr lang="it-IT" i="1" dirty="0"/>
              <a:t> </a:t>
            </a:r>
            <a:r>
              <a:rPr lang="it-IT" i="1" dirty="0" err="1"/>
              <a:t>is</a:t>
            </a:r>
            <a:r>
              <a:rPr lang="it-IT" i="1" dirty="0"/>
              <a:t> Human Intelligence?</a:t>
            </a:r>
          </a:p>
          <a:p>
            <a:pPr lvl="1"/>
            <a:r>
              <a:rPr lang="it-IT" dirty="0"/>
              <a:t>For </a:t>
            </a:r>
            <a:r>
              <a:rPr lang="it-IT" dirty="0" err="1"/>
              <a:t>us</a:t>
            </a:r>
            <a:r>
              <a:rPr lang="it-IT" dirty="0"/>
              <a:t>, </a:t>
            </a:r>
            <a:r>
              <a:rPr lang="it-IT" dirty="0" err="1"/>
              <a:t>as</a:t>
            </a:r>
            <a:r>
              <a:rPr lang="it-IT" dirty="0"/>
              <a:t> </a:t>
            </a:r>
            <a:r>
              <a:rPr lang="it-IT" dirty="0" err="1"/>
              <a:t>humans</a:t>
            </a:r>
            <a:r>
              <a:rPr lang="it-IT" dirty="0"/>
              <a:t>, </a:t>
            </a:r>
            <a:r>
              <a:rPr lang="it-IT" dirty="0" err="1"/>
              <a:t>it</a:t>
            </a:r>
            <a:r>
              <a:rPr lang="it-IT" dirty="0"/>
              <a:t> </a:t>
            </a:r>
            <a:r>
              <a:rPr lang="it-IT" dirty="0" err="1"/>
              <a:t>is</a:t>
            </a:r>
            <a:r>
              <a:rPr lang="it-IT" dirty="0"/>
              <a:t> intuitive thinking </a:t>
            </a:r>
            <a:r>
              <a:rPr lang="it-IT" dirty="0" err="1"/>
              <a:t>about</a:t>
            </a:r>
            <a:r>
              <a:rPr lang="it-IT" dirty="0"/>
              <a:t> </a:t>
            </a:r>
            <a:r>
              <a:rPr lang="it-IT" b="1" dirty="0"/>
              <a:t>intelligence</a:t>
            </a:r>
            <a:r>
              <a:rPr lang="it-IT" dirty="0"/>
              <a:t>.</a:t>
            </a:r>
          </a:p>
          <a:p>
            <a:pPr lvl="1"/>
            <a:r>
              <a:rPr lang="en-US" dirty="0"/>
              <a:t>The definition of intelligent is </a:t>
            </a:r>
            <a:r>
              <a:rPr lang="en-US" b="1" dirty="0"/>
              <a:t>very subjective</a:t>
            </a:r>
            <a:endParaRPr lang="it-IT" dirty="0"/>
          </a:p>
          <a:p>
            <a:pPr lvl="1"/>
            <a:r>
              <a:rPr lang="it-IT" dirty="0" err="1"/>
              <a:t>Indeed</a:t>
            </a:r>
            <a:r>
              <a:rPr lang="it-IT" dirty="0"/>
              <a:t>, </a:t>
            </a:r>
            <a:r>
              <a:rPr lang="it-IT" dirty="0" err="1"/>
              <a:t>there</a:t>
            </a:r>
            <a:r>
              <a:rPr lang="it-IT" dirty="0"/>
              <a:t> are </a:t>
            </a:r>
            <a:r>
              <a:rPr lang="it-IT" b="1" dirty="0" err="1"/>
              <a:t>many</a:t>
            </a:r>
            <a:r>
              <a:rPr lang="it-IT" b="1" dirty="0"/>
              <a:t> </a:t>
            </a:r>
            <a:r>
              <a:rPr lang="it-IT" b="1" dirty="0" err="1"/>
              <a:t>definitions</a:t>
            </a:r>
            <a:r>
              <a:rPr lang="it-IT" b="1" dirty="0"/>
              <a:t> </a:t>
            </a:r>
            <a:r>
              <a:rPr lang="it-IT" dirty="0"/>
              <a:t>of intelligence:</a:t>
            </a:r>
          </a:p>
          <a:p>
            <a:endParaRPr lang="en-US" dirty="0"/>
          </a:p>
          <a:p>
            <a:endParaRPr lang="en-US" dirty="0"/>
          </a:p>
          <a:p>
            <a:endParaRPr lang="en-US" dirty="0"/>
          </a:p>
          <a:p>
            <a:r>
              <a:rPr lang="en-US" dirty="0"/>
              <a:t>There are many other definitions, humans have been </a:t>
            </a:r>
            <a:br>
              <a:rPr lang="en-US" dirty="0"/>
            </a:br>
            <a:r>
              <a:rPr lang="en-US" dirty="0"/>
              <a:t>reflecting upon it since at least the times of ancient </a:t>
            </a:r>
            <a:br>
              <a:rPr lang="en-US" dirty="0"/>
            </a:br>
            <a:r>
              <a:rPr lang="en-US" dirty="0"/>
              <a:t>Greek philosophers!</a:t>
            </a:r>
          </a:p>
        </p:txBody>
      </p:sp>
      <p:sp>
        <p:nvSpPr>
          <p:cNvPr id="3" name="Segnaposto contenuto 2">
            <a:extLst>
              <a:ext uri="{FF2B5EF4-FFF2-40B4-BE49-F238E27FC236}">
                <a16:creationId xmlns:a16="http://schemas.microsoft.com/office/drawing/2014/main" id="{8AC2A628-9826-460E-B427-977971A36DC2}"/>
              </a:ext>
            </a:extLst>
          </p:cNvPr>
          <p:cNvSpPr>
            <a:spLocks noGrp="1"/>
          </p:cNvSpPr>
          <p:nvPr>
            <p:ph sz="quarter" idx="13"/>
          </p:nvPr>
        </p:nvSpPr>
        <p:spPr/>
        <p:txBody>
          <a:bodyPr/>
          <a:lstStyle/>
          <a:p>
            <a:r>
              <a:rPr lang="en-US" dirty="0"/>
              <a:t>1. Gottfredson, Linda S. </a:t>
            </a:r>
            <a:r>
              <a:rPr lang="en-US" i="1" dirty="0"/>
              <a:t>Mainstream science on intelligence: An editorial with 52 signatories, history, and bibliography</a:t>
            </a:r>
            <a:r>
              <a:rPr lang="en-US" dirty="0"/>
              <a:t>. Intelligence (1997)</a:t>
            </a:r>
            <a:endParaRPr lang="it-IT" dirty="0"/>
          </a:p>
        </p:txBody>
      </p:sp>
      <p:sp>
        <p:nvSpPr>
          <p:cNvPr id="4" name="Titolo 3">
            <a:extLst>
              <a:ext uri="{FF2B5EF4-FFF2-40B4-BE49-F238E27FC236}">
                <a16:creationId xmlns:a16="http://schemas.microsoft.com/office/drawing/2014/main" id="{7882CC57-EE7E-4EDD-8629-4869303805E0}"/>
              </a:ext>
            </a:extLst>
          </p:cNvPr>
          <p:cNvSpPr>
            <a:spLocks noGrp="1"/>
          </p:cNvSpPr>
          <p:nvPr>
            <p:ph type="title"/>
          </p:nvPr>
        </p:nvSpPr>
        <p:spPr/>
        <p:txBody>
          <a:bodyPr/>
          <a:lstStyle/>
          <a:p>
            <a:r>
              <a:rPr lang="it-IT" dirty="0" err="1"/>
              <a:t>What</a:t>
            </a:r>
            <a:r>
              <a:rPr lang="it-IT" dirty="0"/>
              <a:t> </a:t>
            </a:r>
            <a:r>
              <a:rPr lang="it-IT" dirty="0" err="1"/>
              <a:t>is</a:t>
            </a:r>
            <a:r>
              <a:rPr lang="it-IT" dirty="0"/>
              <a:t>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B5D2D1B8-3EA1-4E12-81D2-A73C82812F2D}"/>
              </a:ext>
            </a:extLst>
          </p:cNvPr>
          <p:cNvSpPr>
            <a:spLocks noGrp="1"/>
          </p:cNvSpPr>
          <p:nvPr>
            <p:ph type="sldNum" sz="quarter" idx="12"/>
          </p:nvPr>
        </p:nvSpPr>
        <p:spPr/>
        <p:txBody>
          <a:bodyPr/>
          <a:lstStyle/>
          <a:p>
            <a:fld id="{EAB430A7-3CA7-4B68-A358-CDC4EFF6F2FE}" type="slidenum">
              <a:rPr lang="it-IT" smtClean="0"/>
              <a:pPr/>
              <a:t>3</a:t>
            </a:fld>
            <a:endParaRPr lang="it-IT" dirty="0"/>
          </a:p>
        </p:txBody>
      </p:sp>
      <p:sp>
        <p:nvSpPr>
          <p:cNvPr id="6" name="Segnaposto testo 5">
            <a:extLst>
              <a:ext uri="{FF2B5EF4-FFF2-40B4-BE49-F238E27FC236}">
                <a16:creationId xmlns:a16="http://schemas.microsoft.com/office/drawing/2014/main" id="{5C6519A8-EA86-4F15-A6C5-2C1F13A3A1ED}"/>
              </a:ext>
            </a:extLst>
          </p:cNvPr>
          <p:cNvSpPr>
            <a:spLocks noGrp="1"/>
          </p:cNvSpPr>
          <p:nvPr>
            <p:ph type="body" sz="quarter" idx="4294967295"/>
          </p:nvPr>
        </p:nvSpPr>
        <p:spPr>
          <a:xfrm>
            <a:off x="8131175" y="6741319"/>
            <a:ext cx="3917949" cy="116681"/>
          </a:xfrm>
        </p:spPr>
        <p:txBody>
          <a:bodyPr/>
          <a:lstStyle/>
          <a:p>
            <a:endParaRPr lang="it-IT"/>
          </a:p>
        </p:txBody>
      </p:sp>
      <p:sp>
        <p:nvSpPr>
          <p:cNvPr id="9" name="CasellaDiTesto 8">
            <a:extLst>
              <a:ext uri="{FF2B5EF4-FFF2-40B4-BE49-F238E27FC236}">
                <a16:creationId xmlns:a16="http://schemas.microsoft.com/office/drawing/2014/main" id="{14D4EBAE-1F95-CD66-2CF7-FFCE04F2D94A}"/>
              </a:ext>
            </a:extLst>
          </p:cNvPr>
          <p:cNvSpPr txBox="1"/>
          <p:nvPr/>
        </p:nvSpPr>
        <p:spPr>
          <a:xfrm>
            <a:off x="2533525" y="3280174"/>
            <a:ext cx="7124950" cy="1323439"/>
          </a:xfrm>
          <a:prstGeom prst="rect">
            <a:avLst/>
          </a:prstGeom>
          <a:noFill/>
        </p:spPr>
        <p:txBody>
          <a:bodyPr wrap="square" rtlCol="0">
            <a:spAutoFit/>
          </a:bodyPr>
          <a:lstStyle/>
          <a:p>
            <a:pPr algn="ct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A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very general </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mental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capability</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that, among other things, involves the ability to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reason</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plan</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solve problems</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think abstractly</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comprehend</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complex ideas,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learn</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quickly and learn from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experience</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sz="2000" baseline="30000" dirty="0">
                <a:latin typeface="Roboto Condensed Light" panose="02000000000000000000" pitchFamily="2" charset="0"/>
                <a:ea typeface="Roboto Condensed Light" panose="02000000000000000000" pitchFamily="2" charset="0"/>
                <a:cs typeface="Roboto Condensed Light" panose="02000000000000000000" pitchFamily="2" charset="0"/>
              </a:rPr>
              <a:t>1</a:t>
            </a:r>
          </a:p>
          <a:p>
            <a:pPr algn="ctr"/>
            <a:endParaRPr lang="it-IT" sz="2000" i="1" dirty="0"/>
          </a:p>
        </p:txBody>
      </p:sp>
      <p:pic>
        <p:nvPicPr>
          <p:cNvPr id="1026" name="Picture 2" descr="La Scuola di Atene - Arte.it">
            <a:extLst>
              <a:ext uri="{FF2B5EF4-FFF2-40B4-BE49-F238E27FC236}">
                <a16:creationId xmlns:a16="http://schemas.microsoft.com/office/drawing/2014/main" id="{7B46EA42-CB66-1DFA-F7EC-969219B04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99"/>
          <a:stretch/>
        </p:blipFill>
        <p:spPr bwMode="auto">
          <a:xfrm>
            <a:off x="7938463" y="4411237"/>
            <a:ext cx="3307227" cy="17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1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F537DA17-0757-E545-BA83-0B9E4A336A17}"/>
              </a:ext>
            </a:extLst>
          </p:cNvPr>
          <p:cNvPicPr>
            <a:picLocks noGrp="1" noChangeAspect="1"/>
          </p:cNvPicPr>
          <p:nvPr>
            <p:ph idx="1"/>
          </p:nvPr>
        </p:nvPicPr>
        <p:blipFill>
          <a:blip r:embed="rId2"/>
          <a:stretch>
            <a:fillRect/>
          </a:stretch>
        </p:blipFill>
        <p:spPr>
          <a:xfrm>
            <a:off x="2894894" y="2331443"/>
            <a:ext cx="6331173" cy="3812785"/>
          </a:xfrm>
        </p:spPr>
      </p:pic>
      <p:sp>
        <p:nvSpPr>
          <p:cNvPr id="3" name="Segnaposto contenuto 2">
            <a:extLst>
              <a:ext uri="{FF2B5EF4-FFF2-40B4-BE49-F238E27FC236}">
                <a16:creationId xmlns:a16="http://schemas.microsoft.com/office/drawing/2014/main" id="{F003FBF4-031F-0E2B-219E-716FA2B4B7E9}"/>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22A7920-E2C8-D0A7-76CE-8ED09D5DD7EF}"/>
              </a:ext>
            </a:extLst>
          </p:cNvPr>
          <p:cNvSpPr>
            <a:spLocks noGrp="1"/>
          </p:cNvSpPr>
          <p:nvPr>
            <p:ph type="title"/>
          </p:nvPr>
        </p:nvSpPr>
        <p:spPr/>
        <p:txBody>
          <a:bodyPr/>
          <a:lstStyle/>
          <a:p>
            <a:r>
              <a:rPr lang="it-IT" dirty="0"/>
              <a:t>Companies </a:t>
            </a:r>
            <a:r>
              <a:rPr lang="it-IT" dirty="0" err="1"/>
              <a:t>related</a:t>
            </a:r>
            <a:r>
              <a:rPr lang="it-IT" dirty="0"/>
              <a:t> to AI</a:t>
            </a:r>
          </a:p>
        </p:txBody>
      </p:sp>
      <p:sp>
        <p:nvSpPr>
          <p:cNvPr id="5" name="Segnaposto numero diapositiva 4">
            <a:extLst>
              <a:ext uri="{FF2B5EF4-FFF2-40B4-BE49-F238E27FC236}">
                <a16:creationId xmlns:a16="http://schemas.microsoft.com/office/drawing/2014/main" id="{D2F2523E-CDC3-EF1C-2A17-912E5F2DB867}"/>
              </a:ext>
            </a:extLst>
          </p:cNvPr>
          <p:cNvSpPr>
            <a:spLocks noGrp="1"/>
          </p:cNvSpPr>
          <p:nvPr>
            <p:ph type="sldNum" sz="quarter" idx="12"/>
          </p:nvPr>
        </p:nvSpPr>
        <p:spPr/>
        <p:txBody>
          <a:bodyPr/>
          <a:lstStyle/>
          <a:p>
            <a:fld id="{EAB430A7-3CA7-4B68-A358-CDC4EFF6F2FE}" type="slidenum">
              <a:rPr lang="it-IT" smtClean="0"/>
              <a:pPr/>
              <a:t>30</a:t>
            </a:fld>
            <a:endParaRPr lang="it-IT" dirty="0"/>
          </a:p>
        </p:txBody>
      </p:sp>
      <p:sp>
        <p:nvSpPr>
          <p:cNvPr id="6" name="Segnaposto testo 5">
            <a:extLst>
              <a:ext uri="{FF2B5EF4-FFF2-40B4-BE49-F238E27FC236}">
                <a16:creationId xmlns:a16="http://schemas.microsoft.com/office/drawing/2014/main" id="{37CA9E3A-502C-B037-E366-DB7AD87BA9B9}"/>
              </a:ext>
            </a:extLst>
          </p:cNvPr>
          <p:cNvSpPr>
            <a:spLocks noGrp="1"/>
          </p:cNvSpPr>
          <p:nvPr>
            <p:ph type="body" sz="quarter" idx="4294967295"/>
          </p:nvPr>
        </p:nvSpPr>
        <p:spPr>
          <a:xfrm>
            <a:off x="8131175" y="6741319"/>
            <a:ext cx="3917949" cy="116681"/>
          </a:xfrm>
        </p:spPr>
        <p:txBody>
          <a:bodyPr/>
          <a:lstStyle/>
          <a:p>
            <a:endParaRPr lang="it-IT"/>
          </a:p>
        </p:txBody>
      </p:sp>
      <p:sp>
        <p:nvSpPr>
          <p:cNvPr id="7" name="CasellaDiTesto 6">
            <a:extLst>
              <a:ext uri="{FF2B5EF4-FFF2-40B4-BE49-F238E27FC236}">
                <a16:creationId xmlns:a16="http://schemas.microsoft.com/office/drawing/2014/main" id="{4EE876A0-713B-FBCD-E162-3CE8A04E34BE}"/>
              </a:ext>
            </a:extLst>
          </p:cNvPr>
          <p:cNvSpPr txBox="1"/>
          <p:nvPr/>
        </p:nvSpPr>
        <p:spPr>
          <a:xfrm>
            <a:off x="232913" y="1041221"/>
            <a:ext cx="1165513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The revolution introduced by AI is reflected also in companies.</a:t>
            </a:r>
          </a:p>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At least </a:t>
            </a:r>
            <a:r>
              <a:rPr lang="en-US" sz="2400" b="1" dirty="0">
                <a:latin typeface="Roboto Condensed Light" panose="02000000000000000000" pitchFamily="2" charset="0"/>
                <a:ea typeface="Roboto Condensed Light" panose="02000000000000000000" pitchFamily="2" charset="0"/>
              </a:rPr>
              <a:t>5 of the top 10 world companies are directly related to AI</a:t>
            </a:r>
            <a:r>
              <a:rPr lang="en-US" sz="2400" dirty="0">
                <a:latin typeface="Roboto Condensed Light" panose="02000000000000000000" pitchFamily="2" charset="0"/>
                <a:ea typeface="Roboto Condensed Light" panose="02000000000000000000" pitchFamily="2" charset="0"/>
              </a:rPr>
              <a:t>.</a:t>
            </a:r>
          </a:p>
          <a:p>
            <a:pPr marL="342900" indent="-342900">
              <a:buFont typeface="Arial" panose="020B0604020202020204" pitchFamily="34" charset="0"/>
              <a:buChar char="•"/>
            </a:pPr>
            <a:r>
              <a:rPr lang="en-US" sz="2400" dirty="0">
                <a:latin typeface="Roboto Condensed Light" panose="02000000000000000000" pitchFamily="2" charset="0"/>
                <a:ea typeface="Roboto Condensed Light" panose="02000000000000000000" pitchFamily="2" charset="0"/>
              </a:rPr>
              <a:t>At least 2 companies are directly related to the </a:t>
            </a:r>
            <a:r>
              <a:rPr lang="en-US" sz="2400" b="1" dirty="0">
                <a:latin typeface="Roboto Condensed Light" panose="02000000000000000000" pitchFamily="2" charset="0"/>
                <a:ea typeface="Roboto Condensed Light" panose="02000000000000000000" pitchFamily="2" charset="0"/>
              </a:rPr>
              <a:t>production of chips</a:t>
            </a:r>
            <a:r>
              <a:rPr lang="en-US" sz="2400" dirty="0">
                <a:latin typeface="Roboto Condensed Light" panose="02000000000000000000" pitchFamily="2" charset="0"/>
                <a:ea typeface="Roboto Condensed Light" panose="02000000000000000000" pitchFamily="2" charset="0"/>
              </a:rPr>
              <a:t>, key elements for AI.</a:t>
            </a:r>
            <a:endParaRPr lang="it-IT" sz="2400" dirty="0">
              <a:latin typeface="Roboto Condensed Light" panose="02000000000000000000" pitchFamily="2" charset="0"/>
              <a:ea typeface="Roboto Condensed Light" panose="02000000000000000000" pitchFamily="2" charset="0"/>
            </a:endParaRPr>
          </a:p>
        </p:txBody>
      </p:sp>
      <p:sp>
        <p:nvSpPr>
          <p:cNvPr id="2" name="CasellaDiTesto 1">
            <a:extLst>
              <a:ext uri="{FF2B5EF4-FFF2-40B4-BE49-F238E27FC236}">
                <a16:creationId xmlns:a16="http://schemas.microsoft.com/office/drawing/2014/main" id="{FE117B33-2E78-C0CF-C329-6E56AE9C2416}"/>
              </a:ext>
            </a:extLst>
          </p:cNvPr>
          <p:cNvSpPr txBox="1"/>
          <p:nvPr/>
        </p:nvSpPr>
        <p:spPr>
          <a:xfrm rot="643539">
            <a:off x="9224469" y="3956654"/>
            <a:ext cx="2338890" cy="1569660"/>
          </a:xfrm>
          <a:prstGeom prst="rect">
            <a:avLst/>
          </a:prstGeom>
          <a:noFill/>
        </p:spPr>
        <p:txBody>
          <a:bodyPr wrap="square" rtlCol="0">
            <a:spAutoFit/>
          </a:bodyPr>
          <a:lstStyle/>
          <a:p>
            <a:pPr algn="ctr"/>
            <a:r>
              <a:rPr lang="en-US" sz="2400" i="1" dirty="0">
                <a:latin typeface="Roboto Condensed Light" panose="02000000000000000000" pitchFamily="2" charset="0"/>
                <a:ea typeface="Roboto Condensed Light" panose="02000000000000000000" pitchFamily="2" charset="0"/>
              </a:rPr>
              <a:t>Do you know AI applications developed by these companies?</a:t>
            </a:r>
            <a:endParaRPr lang="it-IT" sz="24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09753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C167D7A1-8599-8FDC-3AC4-9D276F4EE496}"/>
              </a:ext>
            </a:extLst>
          </p:cNvPr>
          <p:cNvSpPr>
            <a:spLocks noGrp="1"/>
          </p:cNvSpPr>
          <p:nvPr>
            <p:ph idx="1"/>
          </p:nvPr>
        </p:nvSpPr>
        <p:spPr/>
        <p:txBody>
          <a:bodyPr/>
          <a:lstStyle/>
          <a:p>
            <a:r>
              <a:rPr lang="it-IT" i="1" dirty="0"/>
              <a:t>Nvidia</a:t>
            </a:r>
            <a:r>
              <a:rPr lang="it-IT" dirty="0"/>
              <a:t> </a:t>
            </a:r>
            <a:r>
              <a:rPr lang="it-IT" dirty="0" err="1"/>
              <a:t>is</a:t>
            </a:r>
            <a:r>
              <a:rPr lang="it-IT" dirty="0"/>
              <a:t> </a:t>
            </a:r>
            <a:r>
              <a:rPr lang="en-US" dirty="0"/>
              <a:t>a software and </a:t>
            </a:r>
            <a:r>
              <a:rPr lang="en-US" i="1" dirty="0"/>
              <a:t>fabless</a:t>
            </a:r>
            <a:r>
              <a:rPr lang="en-US" dirty="0"/>
              <a:t> company which designs </a:t>
            </a:r>
            <a:r>
              <a:rPr lang="en-US" i="1" dirty="0"/>
              <a:t>Graphics Processing Units </a:t>
            </a:r>
            <a:r>
              <a:rPr lang="en-US" dirty="0"/>
              <a:t>(GPUs)</a:t>
            </a:r>
          </a:p>
          <a:p>
            <a:r>
              <a:rPr lang="en-US" dirty="0"/>
              <a:t>Nowadays, </a:t>
            </a:r>
            <a:r>
              <a:rPr lang="en-US" b="1" dirty="0"/>
              <a:t>GPUs are essential</a:t>
            </a:r>
            <a:r>
              <a:rPr lang="en-US" dirty="0"/>
              <a:t> to:</a:t>
            </a:r>
          </a:p>
          <a:p>
            <a:pPr lvl="1"/>
            <a:r>
              <a:rPr lang="en-US" dirty="0"/>
              <a:t>“Create” AI models</a:t>
            </a:r>
          </a:p>
          <a:p>
            <a:pPr lvl="1"/>
            <a:r>
              <a:rPr lang="en-US" dirty="0"/>
              <a:t>Perform </a:t>
            </a:r>
            <a:r>
              <a:rPr lang="en-US" i="1" dirty="0"/>
              <a:t>High Performance Computing </a:t>
            </a:r>
            <a:r>
              <a:rPr lang="en-US" dirty="0"/>
              <a:t>(HPC)</a:t>
            </a:r>
          </a:p>
          <a:p>
            <a:r>
              <a:rPr lang="en-US" dirty="0"/>
              <a:t>Nvidia is the </a:t>
            </a:r>
            <a:r>
              <a:rPr lang="en-US" b="1" dirty="0"/>
              <a:t>leading company </a:t>
            </a:r>
            <a:r>
              <a:rPr lang="en-US" dirty="0"/>
              <a:t>in the sector</a:t>
            </a:r>
          </a:p>
          <a:p>
            <a:r>
              <a:rPr lang="en-US" dirty="0"/>
              <a:t>That’s why the value of </a:t>
            </a:r>
            <a:r>
              <a:rPr lang="en-US" b="1" dirty="0"/>
              <a:t>its shares has risen significantly </a:t>
            </a:r>
            <a:r>
              <a:rPr lang="en-US" dirty="0"/>
              <a:t>in recent years</a:t>
            </a:r>
            <a:endParaRPr lang="it-IT" dirty="0"/>
          </a:p>
        </p:txBody>
      </p:sp>
      <p:sp>
        <p:nvSpPr>
          <p:cNvPr id="3" name="Segnaposto contenuto 2">
            <a:extLst>
              <a:ext uri="{FF2B5EF4-FFF2-40B4-BE49-F238E27FC236}">
                <a16:creationId xmlns:a16="http://schemas.microsoft.com/office/drawing/2014/main" id="{8B95A261-EB34-26B8-235F-72EB76F4B29C}"/>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9336D85-C7F2-03F3-8D1A-0DCB305A8EE3}"/>
              </a:ext>
            </a:extLst>
          </p:cNvPr>
          <p:cNvSpPr>
            <a:spLocks noGrp="1"/>
          </p:cNvSpPr>
          <p:nvPr>
            <p:ph type="title"/>
          </p:nvPr>
        </p:nvSpPr>
        <p:spPr/>
        <p:txBody>
          <a:bodyPr/>
          <a:lstStyle/>
          <a:p>
            <a:r>
              <a:rPr lang="it-IT" dirty="0"/>
              <a:t>Companies </a:t>
            </a:r>
            <a:r>
              <a:rPr lang="it-IT" dirty="0" err="1"/>
              <a:t>related</a:t>
            </a:r>
            <a:r>
              <a:rPr lang="it-IT" dirty="0"/>
              <a:t> to AI</a:t>
            </a:r>
          </a:p>
        </p:txBody>
      </p:sp>
      <p:sp>
        <p:nvSpPr>
          <p:cNvPr id="5" name="Segnaposto numero diapositiva 4">
            <a:extLst>
              <a:ext uri="{FF2B5EF4-FFF2-40B4-BE49-F238E27FC236}">
                <a16:creationId xmlns:a16="http://schemas.microsoft.com/office/drawing/2014/main" id="{8AA777C6-3645-7BEB-4066-086F57516091}"/>
              </a:ext>
            </a:extLst>
          </p:cNvPr>
          <p:cNvSpPr>
            <a:spLocks noGrp="1"/>
          </p:cNvSpPr>
          <p:nvPr>
            <p:ph type="sldNum" sz="quarter" idx="12"/>
          </p:nvPr>
        </p:nvSpPr>
        <p:spPr/>
        <p:txBody>
          <a:bodyPr/>
          <a:lstStyle/>
          <a:p>
            <a:fld id="{EAB430A7-3CA7-4B68-A358-CDC4EFF6F2FE}" type="slidenum">
              <a:rPr lang="it-IT" smtClean="0"/>
              <a:pPr/>
              <a:t>31</a:t>
            </a:fld>
            <a:endParaRPr lang="it-IT" dirty="0"/>
          </a:p>
        </p:txBody>
      </p:sp>
      <p:sp>
        <p:nvSpPr>
          <p:cNvPr id="6" name="Segnaposto testo 5">
            <a:extLst>
              <a:ext uri="{FF2B5EF4-FFF2-40B4-BE49-F238E27FC236}">
                <a16:creationId xmlns:a16="http://schemas.microsoft.com/office/drawing/2014/main" id="{CE549BEF-EBF6-C9D2-473A-68ACF41BABFA}"/>
              </a:ext>
            </a:extLst>
          </p:cNvPr>
          <p:cNvSpPr>
            <a:spLocks noGrp="1"/>
          </p:cNvSpPr>
          <p:nvPr>
            <p:ph type="body" sz="quarter" idx="4294967295"/>
          </p:nvPr>
        </p:nvSpPr>
        <p:spPr>
          <a:xfrm>
            <a:off x="8131175" y="6741319"/>
            <a:ext cx="3917949" cy="116681"/>
          </a:xfrm>
        </p:spPr>
        <p:txBody>
          <a:bodyPr/>
          <a:lstStyle/>
          <a:p>
            <a:endParaRPr lang="it-IT"/>
          </a:p>
        </p:txBody>
      </p:sp>
      <p:pic>
        <p:nvPicPr>
          <p:cNvPr id="11" name="Immagine 10">
            <a:extLst>
              <a:ext uri="{FF2B5EF4-FFF2-40B4-BE49-F238E27FC236}">
                <a16:creationId xmlns:a16="http://schemas.microsoft.com/office/drawing/2014/main" id="{4B38762F-7DB9-7CF7-EB37-BEE560D433BE}"/>
              </a:ext>
            </a:extLst>
          </p:cNvPr>
          <p:cNvPicPr>
            <a:picLocks noChangeAspect="1"/>
          </p:cNvPicPr>
          <p:nvPr/>
        </p:nvPicPr>
        <p:blipFill>
          <a:blip r:embed="rId2"/>
          <a:stretch>
            <a:fillRect/>
          </a:stretch>
        </p:blipFill>
        <p:spPr>
          <a:xfrm>
            <a:off x="2924322" y="3598817"/>
            <a:ext cx="6660856" cy="2859086"/>
          </a:xfrm>
          <a:prstGeom prst="rect">
            <a:avLst/>
          </a:prstGeom>
        </p:spPr>
      </p:pic>
      <p:pic>
        <p:nvPicPr>
          <p:cNvPr id="2054" name="Picture 6" descr="Nvidia: tablet, console da gioco, assistenza e offerte - TuttoAndroid">
            <a:extLst>
              <a:ext uri="{FF2B5EF4-FFF2-40B4-BE49-F238E27FC236}">
                <a16:creationId xmlns:a16="http://schemas.microsoft.com/office/drawing/2014/main" id="{C4A134D1-A7D8-0A45-49D4-A407499F04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30" t="32736" r="13931" b="29564"/>
          <a:stretch/>
        </p:blipFill>
        <p:spPr bwMode="auto">
          <a:xfrm>
            <a:off x="7451227" y="1651754"/>
            <a:ext cx="2487241" cy="70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47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138852-6BD8-DF5B-A3AC-0DC1A8A53317}"/>
              </a:ext>
            </a:extLst>
          </p:cNvPr>
          <p:cNvSpPr>
            <a:spLocks noGrp="1"/>
          </p:cNvSpPr>
          <p:nvPr>
            <p:ph type="ctrTitle"/>
          </p:nvPr>
        </p:nvSpPr>
        <p:spPr/>
        <p:txBody>
          <a:bodyPr/>
          <a:lstStyle/>
          <a:p>
            <a:r>
              <a:rPr lang="it-IT" dirty="0"/>
              <a:t>1.3</a:t>
            </a:r>
            <a:br>
              <a:rPr lang="it-IT" dirty="0"/>
            </a:br>
            <a:r>
              <a:rPr lang="it-IT" dirty="0"/>
              <a:t>The General </a:t>
            </a:r>
            <a:r>
              <a:rPr lang="it-IT" dirty="0" err="1"/>
              <a:t>Paradigm</a:t>
            </a:r>
            <a:r>
              <a:rPr lang="it-IT" dirty="0"/>
              <a:t> of Machine Learning</a:t>
            </a:r>
          </a:p>
        </p:txBody>
      </p:sp>
      <p:sp>
        <p:nvSpPr>
          <p:cNvPr id="3" name="Sottotitolo 2">
            <a:extLst>
              <a:ext uri="{FF2B5EF4-FFF2-40B4-BE49-F238E27FC236}">
                <a16:creationId xmlns:a16="http://schemas.microsoft.com/office/drawing/2014/main" id="{0705FD95-D691-78C9-8C67-F4DEFB7BFA64}"/>
              </a:ext>
            </a:extLst>
          </p:cNvPr>
          <p:cNvSpPr>
            <a:spLocks noGrp="1"/>
          </p:cNvSpPr>
          <p:nvPr>
            <p:ph type="subTitle" idx="1"/>
          </p:nvPr>
        </p:nvSpPr>
        <p:spPr/>
        <p:txBody>
          <a:bodyPr/>
          <a:lstStyle/>
          <a:p>
            <a:r>
              <a:rPr lang="it-IT" dirty="0" err="1"/>
              <a:t>Definitions</a:t>
            </a:r>
            <a:r>
              <a:rPr lang="it-IT" dirty="0"/>
              <a:t> and </a:t>
            </a:r>
            <a:r>
              <a:rPr lang="it-IT" dirty="0" err="1"/>
              <a:t>Paradigms</a:t>
            </a:r>
            <a:endParaRPr lang="it-IT" dirty="0"/>
          </a:p>
        </p:txBody>
      </p:sp>
      <p:sp>
        <p:nvSpPr>
          <p:cNvPr id="4" name="Segnaposto numero diapositiva 3">
            <a:extLst>
              <a:ext uri="{FF2B5EF4-FFF2-40B4-BE49-F238E27FC236}">
                <a16:creationId xmlns:a16="http://schemas.microsoft.com/office/drawing/2014/main" id="{B0DDB22F-C708-07E8-81A7-06626556F3AF}"/>
              </a:ext>
            </a:extLst>
          </p:cNvPr>
          <p:cNvSpPr>
            <a:spLocks noGrp="1"/>
          </p:cNvSpPr>
          <p:nvPr>
            <p:ph type="sldNum" sz="quarter" idx="12"/>
          </p:nvPr>
        </p:nvSpPr>
        <p:spPr/>
        <p:txBody>
          <a:bodyPr/>
          <a:lstStyle/>
          <a:p>
            <a:fld id="{EAB430A7-3CA7-4B68-A358-CDC4EFF6F2FE}" type="slidenum">
              <a:rPr lang="it-IT" smtClean="0"/>
              <a:t>32</a:t>
            </a:fld>
            <a:endParaRPr lang="it-IT"/>
          </a:p>
        </p:txBody>
      </p:sp>
    </p:spTree>
    <p:extLst>
      <p:ext uri="{BB962C8B-B14F-4D97-AF65-F5344CB8AC3E}">
        <p14:creationId xmlns:p14="http://schemas.microsoft.com/office/powerpoint/2010/main" val="333454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C3C6822F-4C85-41BB-8BF8-6DC8ED2F11C3}"/>
              </a:ext>
            </a:extLst>
          </p:cNvPr>
          <p:cNvSpPr>
            <a:spLocks noGrp="1"/>
          </p:cNvSpPr>
          <p:nvPr>
            <p:ph idx="1"/>
          </p:nvPr>
        </p:nvSpPr>
        <p:spPr/>
        <p:txBody>
          <a:bodyPr>
            <a:normAutofit/>
          </a:bodyPr>
          <a:lstStyle/>
          <a:p>
            <a:r>
              <a:rPr lang="it-IT" b="1" dirty="0"/>
              <a:t>Machine Learning (ML)</a:t>
            </a:r>
            <a:r>
              <a:rPr lang="it-IT" dirty="0"/>
              <a:t>: </a:t>
            </a:r>
            <a:r>
              <a:rPr lang="it-IT" dirty="0" err="1"/>
              <a:t>is</a:t>
            </a:r>
            <a:r>
              <a:rPr lang="it-IT" dirty="0"/>
              <a:t> a subset of the AI field </a:t>
            </a:r>
            <a:r>
              <a:rPr lang="it-IT" dirty="0" err="1"/>
              <a:t>that</a:t>
            </a:r>
            <a:r>
              <a:rPr lang="it-IT" dirty="0"/>
              <a:t> </a:t>
            </a:r>
            <a:r>
              <a:rPr lang="it-IT" dirty="0" err="1"/>
              <a:t>tries</a:t>
            </a:r>
            <a:r>
              <a:rPr lang="it-IT" dirty="0"/>
              <a:t> to </a:t>
            </a:r>
            <a:r>
              <a:rPr lang="it-IT" dirty="0" err="1"/>
              <a:t>develop</a:t>
            </a:r>
            <a:r>
              <a:rPr lang="it-IT" dirty="0"/>
              <a:t> systems </a:t>
            </a:r>
            <a:r>
              <a:rPr lang="it-IT" dirty="0" err="1"/>
              <a:t>able</a:t>
            </a:r>
            <a:r>
              <a:rPr lang="it-IT" dirty="0"/>
              <a:t> to </a:t>
            </a:r>
            <a:r>
              <a:rPr lang="it-IT" dirty="0" err="1"/>
              <a:t>automatically</a:t>
            </a:r>
            <a:r>
              <a:rPr lang="it-IT" dirty="0"/>
              <a:t> </a:t>
            </a:r>
            <a:r>
              <a:rPr lang="it-IT" dirty="0" err="1"/>
              <a:t>learn</a:t>
            </a:r>
            <a:r>
              <a:rPr lang="it-IT" dirty="0"/>
              <a:t> from </a:t>
            </a:r>
            <a:r>
              <a:rPr lang="it-IT" dirty="0" err="1"/>
              <a:t>specific</a:t>
            </a:r>
            <a:r>
              <a:rPr lang="it-IT" dirty="0"/>
              <a:t> </a:t>
            </a:r>
            <a:r>
              <a:rPr lang="it-IT" dirty="0" err="1"/>
              <a:t>examples</a:t>
            </a:r>
            <a:r>
              <a:rPr lang="it-IT" dirty="0"/>
              <a:t> (</a:t>
            </a:r>
            <a:r>
              <a:rPr lang="it-IT" i="1" dirty="0"/>
              <a:t>training data</a:t>
            </a:r>
            <a:r>
              <a:rPr lang="it-IT" dirty="0"/>
              <a:t>) and to </a:t>
            </a:r>
            <a:r>
              <a:rPr lang="it-IT" dirty="0" err="1"/>
              <a:t>generalize</a:t>
            </a:r>
            <a:r>
              <a:rPr lang="it-IT" dirty="0"/>
              <a:t> the knowledge on new samples (</a:t>
            </a:r>
            <a:r>
              <a:rPr lang="it-IT" i="1" dirty="0"/>
              <a:t>testing data</a:t>
            </a:r>
            <a:r>
              <a:rPr lang="it-IT" dirty="0"/>
              <a:t>) of the </a:t>
            </a:r>
            <a:r>
              <a:rPr lang="it-IT" dirty="0" err="1"/>
              <a:t>same</a:t>
            </a:r>
            <a:r>
              <a:rPr lang="it-IT" dirty="0"/>
              <a:t> domain on a </a:t>
            </a:r>
            <a:r>
              <a:rPr lang="it-IT" dirty="0" err="1"/>
              <a:t>specific</a:t>
            </a:r>
            <a:r>
              <a:rPr lang="it-IT" dirty="0"/>
              <a:t> task.</a:t>
            </a:r>
          </a:p>
          <a:p>
            <a:r>
              <a:rPr lang="it-IT" dirty="0"/>
              <a:t>From a </a:t>
            </a:r>
            <a:r>
              <a:rPr lang="it-IT" b="1" dirty="0" err="1"/>
              <a:t>practical</a:t>
            </a:r>
            <a:r>
              <a:rPr lang="it-IT" dirty="0"/>
              <a:t> point of </a:t>
            </a:r>
            <a:r>
              <a:rPr lang="it-IT" dirty="0" err="1"/>
              <a:t>view</a:t>
            </a:r>
            <a:r>
              <a:rPr lang="it-IT" dirty="0"/>
              <a:t>:</a:t>
            </a:r>
          </a:p>
          <a:p>
            <a:pPr marL="914400" lvl="1" indent="-457200">
              <a:buFont typeface="+mj-lt"/>
              <a:buAutoNum type="arabicPeriod"/>
            </a:pPr>
            <a:r>
              <a:rPr lang="en-US" dirty="0"/>
              <a:t>We have some </a:t>
            </a:r>
            <a:r>
              <a:rPr lang="en-US" b="1" dirty="0"/>
              <a:t>data</a:t>
            </a:r>
            <a:r>
              <a:rPr lang="en-US" dirty="0"/>
              <a:t> which represent our </a:t>
            </a:r>
            <a:r>
              <a:rPr lang="en-US" b="1" dirty="0"/>
              <a:t>application</a:t>
            </a:r>
            <a:r>
              <a:rPr lang="en-US" dirty="0"/>
              <a:t> domain</a:t>
            </a:r>
          </a:p>
          <a:p>
            <a:pPr marL="914400" lvl="1" indent="-457200">
              <a:buFont typeface="+mj-lt"/>
              <a:buAutoNum type="arabicPeriod"/>
            </a:pPr>
            <a:r>
              <a:rPr lang="en-US" dirty="0"/>
              <a:t>We implement an </a:t>
            </a:r>
            <a:r>
              <a:rPr lang="en-US" b="1" dirty="0"/>
              <a:t>algorithm</a:t>
            </a:r>
            <a:r>
              <a:rPr lang="en-US" dirty="0"/>
              <a:t> able to learn from that data (</a:t>
            </a:r>
            <a:r>
              <a:rPr lang="en-US" i="1" dirty="0"/>
              <a:t>training</a:t>
            </a:r>
            <a:r>
              <a:rPr lang="en-US" dirty="0"/>
              <a:t> phase)</a:t>
            </a:r>
          </a:p>
          <a:p>
            <a:pPr marL="914400" lvl="1" indent="-457200">
              <a:buFont typeface="+mj-lt"/>
              <a:buAutoNum type="arabicPeriod"/>
            </a:pPr>
            <a:r>
              <a:rPr lang="it-IT" dirty="0" err="1"/>
              <a:t>We</a:t>
            </a:r>
            <a:r>
              <a:rPr lang="it-IT" dirty="0"/>
              <a:t> use data (</a:t>
            </a:r>
            <a:r>
              <a:rPr lang="it-IT" dirty="0" err="1"/>
              <a:t>different</a:t>
            </a:r>
            <a:r>
              <a:rPr lang="it-IT" dirty="0"/>
              <a:t> from the training set) to </a:t>
            </a:r>
            <a:r>
              <a:rPr lang="it-IT" dirty="0" err="1"/>
              <a:t>understand</a:t>
            </a:r>
            <a:r>
              <a:rPr lang="it-IT" dirty="0"/>
              <a:t> </a:t>
            </a:r>
            <a:r>
              <a:rPr lang="it-IT" dirty="0" err="1"/>
              <a:t>if</a:t>
            </a:r>
            <a:r>
              <a:rPr lang="it-IT" dirty="0"/>
              <a:t> the </a:t>
            </a:r>
            <a:r>
              <a:rPr lang="it-IT" dirty="0" err="1"/>
              <a:t>trained</a:t>
            </a:r>
            <a:r>
              <a:rPr lang="it-IT" dirty="0"/>
              <a:t> model </a:t>
            </a:r>
            <a:r>
              <a:rPr lang="it-IT" dirty="0" err="1"/>
              <a:t>has</a:t>
            </a:r>
            <a:r>
              <a:rPr lang="it-IT" dirty="0"/>
              <a:t> </a:t>
            </a:r>
            <a:r>
              <a:rPr lang="it-IT" dirty="0" err="1"/>
              <a:t>learned</a:t>
            </a:r>
            <a:r>
              <a:rPr lang="it-IT" dirty="0"/>
              <a:t> </a:t>
            </a:r>
            <a:r>
              <a:rPr lang="it-IT" dirty="0" err="1"/>
              <a:t>something</a:t>
            </a:r>
            <a:r>
              <a:rPr lang="it-IT" dirty="0"/>
              <a:t> (</a:t>
            </a:r>
            <a:r>
              <a:rPr lang="it-IT" i="1" dirty="0" err="1"/>
              <a:t>validation</a:t>
            </a:r>
            <a:r>
              <a:rPr lang="it-IT" dirty="0"/>
              <a:t> and </a:t>
            </a:r>
            <a:r>
              <a:rPr lang="it-IT" i="1" dirty="0"/>
              <a:t>testing</a:t>
            </a:r>
            <a:r>
              <a:rPr lang="it-IT" dirty="0"/>
              <a:t> </a:t>
            </a:r>
            <a:r>
              <a:rPr lang="it-IT" dirty="0" err="1"/>
              <a:t>phases</a:t>
            </a:r>
            <a:r>
              <a:rPr lang="it-IT" dirty="0"/>
              <a:t>) </a:t>
            </a:r>
            <a:r>
              <a:rPr lang="en-US" dirty="0"/>
              <a:t>→ model deployment</a:t>
            </a:r>
            <a:endParaRPr lang="it-IT" dirty="0"/>
          </a:p>
          <a:p>
            <a:r>
              <a:rPr lang="it-IT" dirty="0"/>
              <a:t>From a </a:t>
            </a:r>
            <a:r>
              <a:rPr lang="it-IT" b="1" dirty="0"/>
              <a:t>(</a:t>
            </a:r>
            <a:r>
              <a:rPr lang="it-IT" b="1" dirty="0" err="1"/>
              <a:t>very</a:t>
            </a:r>
            <a:r>
              <a:rPr lang="it-IT" b="1" dirty="0"/>
              <a:t>) </a:t>
            </a:r>
            <a:r>
              <a:rPr lang="it-IT" b="1" dirty="0" err="1"/>
              <a:t>practical</a:t>
            </a:r>
            <a:r>
              <a:rPr lang="it-IT" dirty="0"/>
              <a:t> point of </a:t>
            </a:r>
            <a:r>
              <a:rPr lang="it-IT" dirty="0" err="1"/>
              <a:t>view</a:t>
            </a:r>
            <a:r>
              <a:rPr lang="it-IT" dirty="0"/>
              <a:t>:</a:t>
            </a:r>
          </a:p>
          <a:p>
            <a:pPr lvl="1"/>
            <a:r>
              <a:rPr lang="en-US" dirty="0"/>
              <a:t>There are several libraries of ML that host already implemented algorithms (it is not necessary to reinvent the wheel every time) → we are going to use </a:t>
            </a:r>
            <a:r>
              <a:rPr lang="it-IT" i="1" dirty="0" err="1"/>
              <a:t>scikit-learn</a:t>
            </a:r>
            <a:r>
              <a:rPr lang="it-IT" dirty="0"/>
              <a:t> (</a:t>
            </a:r>
            <a:r>
              <a:rPr lang="it-IT" i="1" dirty="0" err="1"/>
              <a:t>sklearn</a:t>
            </a:r>
            <a:r>
              <a:rPr lang="it-IT" dirty="0"/>
              <a:t>) for ML</a:t>
            </a:r>
          </a:p>
          <a:p>
            <a:pPr lvl="1"/>
            <a:r>
              <a:rPr lang="it-IT" dirty="0" err="1"/>
              <a:t>We</a:t>
            </a:r>
            <a:r>
              <a:rPr lang="it-IT" dirty="0"/>
              <a:t> focus on writing the code </a:t>
            </a:r>
            <a:r>
              <a:rPr lang="it-IT" dirty="0" err="1"/>
              <a:t>needed</a:t>
            </a:r>
            <a:r>
              <a:rPr lang="it-IT" dirty="0"/>
              <a:t> to use </a:t>
            </a:r>
            <a:r>
              <a:rPr lang="it-IT" dirty="0" err="1"/>
              <a:t>these</a:t>
            </a:r>
            <a:r>
              <a:rPr lang="it-IT" dirty="0"/>
              <a:t> models</a:t>
            </a:r>
          </a:p>
          <a:p>
            <a:pPr lvl="1"/>
            <a:r>
              <a:rPr lang="it-IT" dirty="0" err="1"/>
              <a:t>We</a:t>
            </a:r>
            <a:r>
              <a:rPr lang="it-IT" dirty="0"/>
              <a:t> use </a:t>
            </a:r>
            <a:r>
              <a:rPr lang="it-IT" i="1" dirty="0"/>
              <a:t>Python</a:t>
            </a:r>
            <a:r>
              <a:rPr lang="it-IT" dirty="0"/>
              <a:t> </a:t>
            </a:r>
            <a:r>
              <a:rPr lang="it-IT" dirty="0" err="1"/>
              <a:t>language</a:t>
            </a:r>
            <a:r>
              <a:rPr lang="it-IT" dirty="0"/>
              <a:t> → </a:t>
            </a:r>
            <a:r>
              <a:rPr lang="en-US" dirty="0"/>
              <a:t> high-level and simple language with whom easily model complex problems</a:t>
            </a:r>
            <a:endParaRPr lang="it-IT" dirty="0"/>
          </a:p>
        </p:txBody>
      </p:sp>
      <p:sp>
        <p:nvSpPr>
          <p:cNvPr id="3" name="Segnaposto contenuto 2">
            <a:extLst>
              <a:ext uri="{FF2B5EF4-FFF2-40B4-BE49-F238E27FC236}">
                <a16:creationId xmlns:a16="http://schemas.microsoft.com/office/drawing/2014/main" id="{F0D6BF28-C6CD-4769-A236-A9E6D3019145}"/>
              </a:ext>
            </a:extLst>
          </p:cNvPr>
          <p:cNvSpPr>
            <a:spLocks noGrp="1"/>
          </p:cNvSpPr>
          <p:nvPr>
            <p:ph sz="quarter" idx="13"/>
          </p:nvPr>
        </p:nvSpPr>
        <p:spPr/>
        <p:txBody>
          <a:bodyPr/>
          <a:lstStyle/>
          <a:p>
            <a:r>
              <a:rPr lang="it-IT" dirty="0">
                <a:hlinkClick r:id="rId2"/>
              </a:rPr>
              <a:t>https://scikit-learn.org/stable/</a:t>
            </a:r>
            <a:r>
              <a:rPr lang="it-IT" dirty="0"/>
              <a:t> </a:t>
            </a:r>
          </a:p>
        </p:txBody>
      </p:sp>
      <p:sp>
        <p:nvSpPr>
          <p:cNvPr id="4" name="Titolo 3">
            <a:extLst>
              <a:ext uri="{FF2B5EF4-FFF2-40B4-BE49-F238E27FC236}">
                <a16:creationId xmlns:a16="http://schemas.microsoft.com/office/drawing/2014/main" id="{7EE4D295-09F4-4062-A4B3-51AD7C80C07A}"/>
              </a:ext>
            </a:extLst>
          </p:cNvPr>
          <p:cNvSpPr>
            <a:spLocks noGrp="1"/>
          </p:cNvSpPr>
          <p:nvPr>
            <p:ph type="title"/>
          </p:nvPr>
        </p:nvSpPr>
        <p:spPr/>
        <p:txBody>
          <a:bodyPr/>
          <a:lstStyle/>
          <a:p>
            <a:r>
              <a:rPr lang="it-IT" dirty="0"/>
              <a:t>Machine Learning</a:t>
            </a:r>
          </a:p>
        </p:txBody>
      </p:sp>
      <p:sp>
        <p:nvSpPr>
          <p:cNvPr id="5" name="Segnaposto numero diapositiva 4">
            <a:extLst>
              <a:ext uri="{FF2B5EF4-FFF2-40B4-BE49-F238E27FC236}">
                <a16:creationId xmlns:a16="http://schemas.microsoft.com/office/drawing/2014/main" id="{6B49A333-42EA-4D34-A999-C5BD9A7B546D}"/>
              </a:ext>
            </a:extLst>
          </p:cNvPr>
          <p:cNvSpPr>
            <a:spLocks noGrp="1"/>
          </p:cNvSpPr>
          <p:nvPr>
            <p:ph type="sldNum" sz="quarter" idx="12"/>
          </p:nvPr>
        </p:nvSpPr>
        <p:spPr/>
        <p:txBody>
          <a:bodyPr/>
          <a:lstStyle/>
          <a:p>
            <a:fld id="{EAB430A7-3CA7-4B68-A358-CDC4EFF6F2FE}" type="slidenum">
              <a:rPr lang="it-IT" smtClean="0"/>
              <a:pPr/>
              <a:t>33</a:t>
            </a:fld>
            <a:endParaRPr lang="it-IT" dirty="0"/>
          </a:p>
        </p:txBody>
      </p:sp>
      <p:sp>
        <p:nvSpPr>
          <p:cNvPr id="6" name="Segnaposto testo 5">
            <a:extLst>
              <a:ext uri="{FF2B5EF4-FFF2-40B4-BE49-F238E27FC236}">
                <a16:creationId xmlns:a16="http://schemas.microsoft.com/office/drawing/2014/main" id="{0A1F76D1-8196-4006-9FD3-C41906B29FEC}"/>
              </a:ext>
            </a:extLst>
          </p:cNvPr>
          <p:cNvSpPr>
            <a:spLocks noGrp="1"/>
          </p:cNvSpPr>
          <p:nvPr>
            <p:ph type="body" sz="quarter" idx="4294967295"/>
          </p:nvPr>
        </p:nvSpPr>
        <p:spPr>
          <a:xfrm>
            <a:off x="8131175" y="6741319"/>
            <a:ext cx="3917949" cy="116681"/>
          </a:xfrm>
        </p:spPr>
        <p:txBody>
          <a:bodyPr/>
          <a:lstStyle/>
          <a:p>
            <a:endParaRPr lang="it-IT"/>
          </a:p>
        </p:txBody>
      </p:sp>
    </p:spTree>
    <p:extLst>
      <p:ext uri="{BB962C8B-B14F-4D97-AF65-F5344CB8AC3E}">
        <p14:creationId xmlns:p14="http://schemas.microsoft.com/office/powerpoint/2010/main" val="444816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8CA9E616-7C40-4CA8-8E8E-545DC956ABD3}"/>
              </a:ext>
            </a:extLst>
          </p:cNvPr>
          <p:cNvSpPr>
            <a:spLocks noGrp="1"/>
          </p:cNvSpPr>
          <p:nvPr>
            <p:ph idx="1"/>
          </p:nvPr>
        </p:nvSpPr>
        <p:spPr/>
        <p:txBody>
          <a:bodyPr/>
          <a:lstStyle/>
          <a:p>
            <a:endParaRPr lang="it-IT" dirty="0"/>
          </a:p>
          <a:p>
            <a:endParaRPr lang="it-IT" dirty="0"/>
          </a:p>
          <a:p>
            <a:endParaRPr lang="it-IT" dirty="0"/>
          </a:p>
          <a:p>
            <a:endParaRPr lang="it-IT" dirty="0"/>
          </a:p>
          <a:p>
            <a:endParaRPr lang="it-IT" dirty="0"/>
          </a:p>
          <a:p>
            <a:pPr marL="457200" indent="-457200">
              <a:buFont typeface="+mj-lt"/>
              <a:buAutoNum type="arabicPeriod"/>
            </a:pPr>
            <a:endParaRPr lang="it-IT" dirty="0"/>
          </a:p>
        </p:txBody>
      </p:sp>
      <p:sp>
        <p:nvSpPr>
          <p:cNvPr id="3" name="Segnaposto contenuto 2">
            <a:extLst>
              <a:ext uri="{FF2B5EF4-FFF2-40B4-BE49-F238E27FC236}">
                <a16:creationId xmlns:a16="http://schemas.microsoft.com/office/drawing/2014/main" id="{CCCFB6B6-E14A-4E9B-A74B-A235BB63F530}"/>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92534135-CE30-45E6-BADC-6CAB95E2B523}"/>
              </a:ext>
            </a:extLst>
          </p:cNvPr>
          <p:cNvSpPr>
            <a:spLocks noGrp="1"/>
          </p:cNvSpPr>
          <p:nvPr>
            <p:ph type="title"/>
          </p:nvPr>
        </p:nvSpPr>
        <p:spPr/>
        <p:txBody>
          <a:bodyPr/>
          <a:lstStyle/>
          <a:p>
            <a:r>
              <a:rPr lang="it-IT" dirty="0"/>
              <a:t>General </a:t>
            </a:r>
            <a:r>
              <a:rPr lang="it-IT" dirty="0" err="1"/>
              <a:t>Paradigm</a:t>
            </a:r>
            <a:r>
              <a:rPr lang="it-IT" dirty="0"/>
              <a:t> of Machine Learning</a:t>
            </a:r>
          </a:p>
        </p:txBody>
      </p:sp>
      <p:sp>
        <p:nvSpPr>
          <p:cNvPr id="5" name="Segnaposto numero diapositiva 4">
            <a:extLst>
              <a:ext uri="{FF2B5EF4-FFF2-40B4-BE49-F238E27FC236}">
                <a16:creationId xmlns:a16="http://schemas.microsoft.com/office/drawing/2014/main" id="{FB05D999-84ED-43F4-88DE-4DEA59C9F487}"/>
              </a:ext>
            </a:extLst>
          </p:cNvPr>
          <p:cNvSpPr>
            <a:spLocks noGrp="1"/>
          </p:cNvSpPr>
          <p:nvPr>
            <p:ph type="sldNum" sz="quarter" idx="12"/>
          </p:nvPr>
        </p:nvSpPr>
        <p:spPr/>
        <p:txBody>
          <a:bodyPr/>
          <a:lstStyle/>
          <a:p>
            <a:fld id="{EAB430A7-3CA7-4B68-A358-CDC4EFF6F2FE}" type="slidenum">
              <a:rPr lang="it-IT" smtClean="0"/>
              <a:pPr/>
              <a:t>34</a:t>
            </a:fld>
            <a:endParaRPr lang="it-IT" dirty="0"/>
          </a:p>
        </p:txBody>
      </p:sp>
      <p:sp>
        <p:nvSpPr>
          <p:cNvPr id="6" name="Segnaposto testo 5">
            <a:extLst>
              <a:ext uri="{FF2B5EF4-FFF2-40B4-BE49-F238E27FC236}">
                <a16:creationId xmlns:a16="http://schemas.microsoft.com/office/drawing/2014/main" id="{19297024-9B0C-484A-93B7-6915EB04E25D}"/>
              </a:ext>
            </a:extLst>
          </p:cNvPr>
          <p:cNvSpPr>
            <a:spLocks noGrp="1"/>
          </p:cNvSpPr>
          <p:nvPr>
            <p:ph type="body" sz="quarter" idx="4294967295"/>
          </p:nvPr>
        </p:nvSpPr>
        <p:spPr>
          <a:xfrm>
            <a:off x="8131175" y="6741319"/>
            <a:ext cx="3917949" cy="116681"/>
          </a:xfrm>
        </p:spPr>
        <p:txBody>
          <a:bodyPr/>
          <a:lstStyle/>
          <a:p>
            <a:endParaRPr lang="it-IT"/>
          </a:p>
        </p:txBody>
      </p:sp>
      <p:sp>
        <p:nvSpPr>
          <p:cNvPr id="7" name="Rettangolo 6">
            <a:extLst>
              <a:ext uri="{FF2B5EF4-FFF2-40B4-BE49-F238E27FC236}">
                <a16:creationId xmlns:a16="http://schemas.microsoft.com/office/drawing/2014/main" id="{3957BD27-900A-4341-9FBA-EE42479F5A98}"/>
              </a:ext>
            </a:extLst>
          </p:cNvPr>
          <p:cNvSpPr/>
          <p:nvPr/>
        </p:nvSpPr>
        <p:spPr>
          <a:xfrm>
            <a:off x="1847416" y="2604759"/>
            <a:ext cx="1424402" cy="1153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DATA ACQUISITION</a:t>
            </a:r>
          </a:p>
        </p:txBody>
      </p:sp>
      <p:sp>
        <p:nvSpPr>
          <p:cNvPr id="8" name="Rettangolo 7">
            <a:extLst>
              <a:ext uri="{FF2B5EF4-FFF2-40B4-BE49-F238E27FC236}">
                <a16:creationId xmlns:a16="http://schemas.microsoft.com/office/drawing/2014/main" id="{1F83560A-26DA-4C50-9E85-F058A6A50362}"/>
              </a:ext>
            </a:extLst>
          </p:cNvPr>
          <p:cNvSpPr/>
          <p:nvPr/>
        </p:nvSpPr>
        <p:spPr>
          <a:xfrm>
            <a:off x="4068762" y="2604759"/>
            <a:ext cx="1424402" cy="1153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DATA PROCESSING</a:t>
            </a:r>
          </a:p>
        </p:txBody>
      </p:sp>
      <p:sp>
        <p:nvSpPr>
          <p:cNvPr id="10" name="Rettangolo 9">
            <a:extLst>
              <a:ext uri="{FF2B5EF4-FFF2-40B4-BE49-F238E27FC236}">
                <a16:creationId xmlns:a16="http://schemas.microsoft.com/office/drawing/2014/main" id="{0C1E362A-E700-49EC-A9DD-0BC9657A55EC}"/>
              </a:ext>
            </a:extLst>
          </p:cNvPr>
          <p:cNvSpPr/>
          <p:nvPr/>
        </p:nvSpPr>
        <p:spPr>
          <a:xfrm>
            <a:off x="6439765" y="2604759"/>
            <a:ext cx="1424402" cy="1153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MODEL</a:t>
            </a:r>
          </a:p>
        </p:txBody>
      </p:sp>
      <p:sp>
        <p:nvSpPr>
          <p:cNvPr id="11" name="Rettangolo 10">
            <a:extLst>
              <a:ext uri="{FF2B5EF4-FFF2-40B4-BE49-F238E27FC236}">
                <a16:creationId xmlns:a16="http://schemas.microsoft.com/office/drawing/2014/main" id="{A7C59B02-0502-4384-832D-EBF49E8F516D}"/>
              </a:ext>
            </a:extLst>
          </p:cNvPr>
          <p:cNvSpPr/>
          <p:nvPr/>
        </p:nvSpPr>
        <p:spPr>
          <a:xfrm>
            <a:off x="8663054" y="2620128"/>
            <a:ext cx="1424402" cy="1153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PREDICTION</a:t>
            </a:r>
          </a:p>
        </p:txBody>
      </p:sp>
      <p:cxnSp>
        <p:nvCxnSpPr>
          <p:cNvPr id="13" name="Connettore 2 12">
            <a:extLst>
              <a:ext uri="{FF2B5EF4-FFF2-40B4-BE49-F238E27FC236}">
                <a16:creationId xmlns:a16="http://schemas.microsoft.com/office/drawing/2014/main" id="{ECE0CD12-A008-48E7-ABD6-29CB76E5BB78}"/>
              </a:ext>
            </a:extLst>
          </p:cNvPr>
          <p:cNvCxnSpPr/>
          <p:nvPr/>
        </p:nvCxnSpPr>
        <p:spPr>
          <a:xfrm>
            <a:off x="3465783" y="3185659"/>
            <a:ext cx="41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528F178-07FE-4F3D-808E-03B06381193D}"/>
              </a:ext>
            </a:extLst>
          </p:cNvPr>
          <p:cNvCxnSpPr/>
          <p:nvPr/>
        </p:nvCxnSpPr>
        <p:spPr>
          <a:xfrm>
            <a:off x="5650183" y="3185659"/>
            <a:ext cx="41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6D4196DD-BBEA-4BE0-AFFE-087846AF29FC}"/>
              </a:ext>
            </a:extLst>
          </p:cNvPr>
          <p:cNvCxnSpPr/>
          <p:nvPr/>
        </p:nvCxnSpPr>
        <p:spPr>
          <a:xfrm>
            <a:off x="8093756" y="3185659"/>
            <a:ext cx="41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egnaposto contenuto 1">
            <a:extLst>
              <a:ext uri="{FF2B5EF4-FFF2-40B4-BE49-F238E27FC236}">
                <a16:creationId xmlns:a16="http://schemas.microsoft.com/office/drawing/2014/main" id="{BC7FCFBC-6B7A-46B3-AB36-2248A3F0E00C}"/>
              </a:ext>
            </a:extLst>
          </p:cNvPr>
          <p:cNvSpPr txBox="1">
            <a:spLocks/>
          </p:cNvSpPr>
          <p:nvPr/>
        </p:nvSpPr>
        <p:spPr>
          <a:xfrm>
            <a:off x="385313" y="1173072"/>
            <a:ext cx="11662913" cy="5156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These</a:t>
            </a:r>
            <a:r>
              <a:rPr lang="it-IT" dirty="0"/>
              <a:t> are </a:t>
            </a:r>
            <a:r>
              <a:rPr lang="en-US" dirty="0"/>
              <a:t>the </a:t>
            </a:r>
            <a:r>
              <a:rPr lang="en-US" b="1" dirty="0"/>
              <a:t>main steps </a:t>
            </a:r>
            <a:r>
              <a:rPr lang="en-US" dirty="0"/>
              <a:t>for the development intelligent systems based on Machine Learning</a:t>
            </a:r>
            <a:endParaRPr lang="it-IT" dirty="0"/>
          </a:p>
          <a:p>
            <a:r>
              <a:rPr lang="en-US" dirty="0"/>
              <a:t>It is a </a:t>
            </a:r>
            <a:r>
              <a:rPr lang="en-US" b="1" dirty="0"/>
              <a:t>simplification</a:t>
            </a:r>
            <a:r>
              <a:rPr lang="en-US" dirty="0"/>
              <a:t> of the reality, but it is useful for </a:t>
            </a:r>
            <a:r>
              <a:rPr lang="en-US" b="1" dirty="0"/>
              <a:t>understanding and studying the discipline</a:t>
            </a:r>
          </a:p>
        </p:txBody>
      </p:sp>
      <p:pic>
        <p:nvPicPr>
          <p:cNvPr id="1026" name="Picture 2" descr="Cos&amp;#39;è un Database e come funziona - Orangee academy">
            <a:extLst>
              <a:ext uri="{FF2B5EF4-FFF2-40B4-BE49-F238E27FC236}">
                <a16:creationId xmlns:a16="http://schemas.microsoft.com/office/drawing/2014/main" id="{BCD61A84-377E-425B-AEC4-D723FFBAE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785" y="4260505"/>
            <a:ext cx="1153554" cy="1153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e Scegliere una Telecamera per la Videosorveglianza">
            <a:extLst>
              <a:ext uri="{FF2B5EF4-FFF2-40B4-BE49-F238E27FC236}">
                <a16:creationId xmlns:a16="http://schemas.microsoft.com/office/drawing/2014/main" id="{D26A0134-F345-4EA7-9A2B-B2FC506AB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375" y="4228120"/>
            <a:ext cx="797534" cy="766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u, wi-fi, modulo sensore elettronico isolato su sfondo bianco.  Illustrazione Vettoriale in un stile di disegno Immagine e Vettoriale -  Alamy">
            <a:extLst>
              <a:ext uri="{FF2B5EF4-FFF2-40B4-BE49-F238E27FC236}">
                <a16:creationId xmlns:a16="http://schemas.microsoft.com/office/drawing/2014/main" id="{442FFF7A-6DD7-4D44-985E-91B0D0888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175"/>
          <a:stretch/>
        </p:blipFill>
        <p:spPr bwMode="auto">
          <a:xfrm>
            <a:off x="2517846" y="5040614"/>
            <a:ext cx="1041606" cy="7790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ltivariate normal distribution - Wikipedia">
            <a:extLst>
              <a:ext uri="{FF2B5EF4-FFF2-40B4-BE49-F238E27FC236}">
                <a16:creationId xmlns:a16="http://schemas.microsoft.com/office/drawing/2014/main" id="{30DABEC7-B07E-4CFE-BE6F-46760A48D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680" y="4408309"/>
            <a:ext cx="1698656" cy="12850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derstanding of Support Vector Machine (SVM)">
            <a:extLst>
              <a:ext uri="{FF2B5EF4-FFF2-40B4-BE49-F238E27FC236}">
                <a16:creationId xmlns:a16="http://schemas.microsoft.com/office/drawing/2014/main" id="{078805AC-BC1C-44C3-861D-8CC0528A4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6666" y="4471881"/>
            <a:ext cx="1542240" cy="11374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bject detection and tracking in Python | R-bloggers">
            <a:extLst>
              <a:ext uri="{FF2B5EF4-FFF2-40B4-BE49-F238E27FC236}">
                <a16:creationId xmlns:a16="http://schemas.microsoft.com/office/drawing/2014/main" id="{899F6E2D-52F6-46FC-BEF3-B772D2E49E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3362" y="4487280"/>
            <a:ext cx="1964525" cy="1127146"/>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7F9069EF-41D7-FFD4-4EA7-4B6AF5E6A8D6}"/>
              </a:ext>
            </a:extLst>
          </p:cNvPr>
          <p:cNvSpPr/>
          <p:nvPr/>
        </p:nvSpPr>
        <p:spPr>
          <a:xfrm>
            <a:off x="1546456" y="2362767"/>
            <a:ext cx="4197096" cy="1597303"/>
          </a:xfrm>
          <a:prstGeom prst="roundRect">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18" name="CasellaDiTesto 17">
            <a:extLst>
              <a:ext uri="{FF2B5EF4-FFF2-40B4-BE49-F238E27FC236}">
                <a16:creationId xmlns:a16="http://schemas.microsoft.com/office/drawing/2014/main" id="{74C3685C-A0FC-8152-1E12-3E39C94AB97A}"/>
              </a:ext>
            </a:extLst>
          </p:cNvPr>
          <p:cNvSpPr txBox="1"/>
          <p:nvPr/>
        </p:nvSpPr>
        <p:spPr>
          <a:xfrm rot="16200000">
            <a:off x="651384" y="2942464"/>
            <a:ext cx="1424402" cy="400110"/>
          </a:xfrm>
          <a:prstGeom prst="rect">
            <a:avLst/>
          </a:prstGeom>
          <a:noFill/>
        </p:spPr>
        <p:txBody>
          <a:bodyPr wrap="square" rtlCol="0">
            <a:spAutoFit/>
          </a:bodyPr>
          <a:lstStyle/>
          <a:p>
            <a:r>
              <a:rPr lang="it-IT" sz="2000" b="1" dirty="0">
                <a:solidFill>
                  <a:srgbClr val="C00000"/>
                </a:solidFill>
                <a:latin typeface="Roboto Condensed Light" panose="02000000000000000000" pitchFamily="2" charset="0"/>
                <a:ea typeface="Roboto Condensed Light" panose="02000000000000000000" pitchFamily="2" charset="0"/>
              </a:rPr>
              <a:t>Data</a:t>
            </a:r>
          </a:p>
        </p:txBody>
      </p:sp>
    </p:spTree>
    <p:extLst>
      <p:ext uri="{BB962C8B-B14F-4D97-AF65-F5344CB8AC3E}">
        <p14:creationId xmlns:p14="http://schemas.microsoft.com/office/powerpoint/2010/main" val="3704144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FCCCC2D-873D-4E5F-B53D-B25F02028868}"/>
              </a:ext>
            </a:extLst>
          </p:cNvPr>
          <p:cNvSpPr>
            <a:spLocks noGrp="1"/>
          </p:cNvSpPr>
          <p:nvPr>
            <p:ph idx="1"/>
          </p:nvPr>
        </p:nvSpPr>
        <p:spPr>
          <a:xfrm>
            <a:off x="232913" y="1020672"/>
            <a:ext cx="8142991" cy="5156291"/>
          </a:xfrm>
        </p:spPr>
        <p:txBody>
          <a:bodyPr>
            <a:noAutofit/>
          </a:bodyPr>
          <a:lstStyle/>
          <a:p>
            <a:pPr marL="457200" indent="-457200" algn="just">
              <a:buFont typeface="+mj-lt"/>
              <a:buAutoNum type="arabicPeriod"/>
            </a:pPr>
            <a:r>
              <a:rPr lang="it-IT" b="1" dirty="0"/>
              <a:t>Data </a:t>
            </a:r>
            <a:r>
              <a:rPr lang="it-IT" b="1" dirty="0" err="1"/>
              <a:t>Acquisition</a:t>
            </a:r>
            <a:endParaRPr lang="it-IT" b="1" dirty="0"/>
          </a:p>
          <a:p>
            <a:pPr lvl="1" algn="just"/>
            <a:r>
              <a:rPr lang="en-US" dirty="0"/>
              <a:t>Data is the </a:t>
            </a:r>
            <a:r>
              <a:rPr lang="en-US" b="1" dirty="0"/>
              <a:t>founding element </a:t>
            </a:r>
            <a:r>
              <a:rPr lang="en-US" dirty="0"/>
              <a:t>of any application related to ML. Acquiring large amounts of data is one of the main focuses of top-companies today. </a:t>
            </a:r>
          </a:p>
          <a:p>
            <a:pPr marL="457200" indent="-457200" algn="just">
              <a:buFont typeface="+mj-lt"/>
              <a:buAutoNum type="arabicPeriod"/>
            </a:pPr>
            <a:r>
              <a:rPr lang="it-IT" b="1" dirty="0"/>
              <a:t>Data Processing</a:t>
            </a:r>
          </a:p>
          <a:p>
            <a:pPr lvl="1" algn="just"/>
            <a:r>
              <a:rPr lang="en-US" dirty="0"/>
              <a:t>All those techniques with which </a:t>
            </a:r>
            <a:r>
              <a:rPr lang="en-US" b="1" dirty="0"/>
              <a:t>data are processed </a:t>
            </a:r>
            <a:r>
              <a:rPr lang="en-US" dirty="0"/>
              <a:t>in order to adapt them to the best of the ML model that we plan to develop.</a:t>
            </a:r>
          </a:p>
          <a:p>
            <a:pPr marL="457200" indent="-457200" algn="just">
              <a:buFont typeface="+mj-lt"/>
              <a:buAutoNum type="arabicPeriod"/>
            </a:pPr>
            <a:r>
              <a:rPr lang="it-IT" b="1" dirty="0"/>
              <a:t>Model</a:t>
            </a:r>
            <a:endParaRPr lang="it-IT" dirty="0"/>
          </a:p>
          <a:p>
            <a:pPr lvl="1" algn="just"/>
            <a:r>
              <a:rPr lang="it-IT" dirty="0" err="1"/>
              <a:t>This</a:t>
            </a:r>
            <a:r>
              <a:rPr lang="it-IT" dirty="0"/>
              <a:t> </a:t>
            </a:r>
            <a:r>
              <a:rPr lang="it-IT" dirty="0" err="1"/>
              <a:t>is</a:t>
            </a:r>
            <a:r>
              <a:rPr lang="it-IT" dirty="0"/>
              <a:t> the </a:t>
            </a:r>
            <a:r>
              <a:rPr lang="it-IT" b="1" dirty="0" err="1"/>
              <a:t>main</a:t>
            </a:r>
            <a:r>
              <a:rPr lang="it-IT" b="1" dirty="0"/>
              <a:t> core </a:t>
            </a:r>
            <a:r>
              <a:rPr lang="it-IT" dirty="0"/>
              <a:t>of the AI system. </a:t>
            </a:r>
            <a:r>
              <a:rPr lang="en-US" dirty="0"/>
              <a:t>A model can be seen as a set of </a:t>
            </a:r>
            <a:r>
              <a:rPr lang="en-US" b="1" dirty="0"/>
              <a:t>mathematical</a:t>
            </a:r>
            <a:r>
              <a:rPr lang="en-US" dirty="0"/>
              <a:t> and </a:t>
            </a:r>
            <a:r>
              <a:rPr lang="en-US" b="1" dirty="0"/>
              <a:t>statistical</a:t>
            </a:r>
            <a:r>
              <a:rPr lang="en-US" dirty="0"/>
              <a:t> techniques (but not only), </a:t>
            </a:r>
            <a:r>
              <a:rPr lang="en-US" b="1" dirty="0"/>
              <a:t>able to learn from a certain distribution of data</a:t>
            </a:r>
            <a:r>
              <a:rPr lang="en-US" dirty="0"/>
              <a:t> (or features) provided in input and to </a:t>
            </a:r>
            <a:r>
              <a:rPr lang="en-US" b="1" dirty="0"/>
              <a:t>generalize</a:t>
            </a:r>
            <a:r>
              <a:rPr lang="en-US" dirty="0"/>
              <a:t> on new data.</a:t>
            </a:r>
            <a:endParaRPr lang="it-IT" dirty="0"/>
          </a:p>
          <a:p>
            <a:pPr marL="457200" indent="-457200" algn="just">
              <a:buFont typeface="+mj-lt"/>
              <a:buAutoNum type="arabicPeriod"/>
            </a:pPr>
            <a:r>
              <a:rPr lang="it-IT" b="1" dirty="0" err="1"/>
              <a:t>Prediction</a:t>
            </a:r>
            <a:endParaRPr lang="it-IT" b="1" dirty="0"/>
          </a:p>
          <a:p>
            <a:pPr lvl="1" algn="just"/>
            <a:r>
              <a:rPr lang="it-IT" dirty="0"/>
              <a:t>The </a:t>
            </a:r>
            <a:r>
              <a:rPr lang="it-IT" b="1" dirty="0"/>
              <a:t>output</a:t>
            </a:r>
            <a:r>
              <a:rPr lang="it-IT" dirty="0"/>
              <a:t> of the model; </a:t>
            </a:r>
            <a:r>
              <a:rPr lang="en-US" dirty="0"/>
              <a:t>it can take many forms depending on the application developed. It is important to evaluate the </a:t>
            </a:r>
            <a:r>
              <a:rPr lang="en-US" b="1" dirty="0"/>
              <a:t>effectiveness</a:t>
            </a:r>
            <a:r>
              <a:rPr lang="en-US" dirty="0"/>
              <a:t> of the developed system.</a:t>
            </a:r>
            <a:endParaRPr lang="it-IT" dirty="0"/>
          </a:p>
        </p:txBody>
      </p:sp>
      <p:sp>
        <p:nvSpPr>
          <p:cNvPr id="3" name="Segnaposto contenuto 2">
            <a:extLst>
              <a:ext uri="{FF2B5EF4-FFF2-40B4-BE49-F238E27FC236}">
                <a16:creationId xmlns:a16="http://schemas.microsoft.com/office/drawing/2014/main" id="{EDC37467-4C61-408A-B23E-80605249948C}"/>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689EE819-1A20-4E20-B4DE-302EAAFD7206}"/>
              </a:ext>
            </a:extLst>
          </p:cNvPr>
          <p:cNvSpPr>
            <a:spLocks noGrp="1"/>
          </p:cNvSpPr>
          <p:nvPr>
            <p:ph type="title"/>
          </p:nvPr>
        </p:nvSpPr>
        <p:spPr/>
        <p:txBody>
          <a:bodyPr/>
          <a:lstStyle/>
          <a:p>
            <a:r>
              <a:rPr lang="it-IT" dirty="0"/>
              <a:t>General </a:t>
            </a:r>
            <a:r>
              <a:rPr lang="it-IT" dirty="0" err="1"/>
              <a:t>Paradigm</a:t>
            </a:r>
            <a:r>
              <a:rPr lang="it-IT" dirty="0"/>
              <a:t> of Machine Learning</a:t>
            </a:r>
          </a:p>
        </p:txBody>
      </p:sp>
      <p:sp>
        <p:nvSpPr>
          <p:cNvPr id="5" name="Segnaposto numero diapositiva 4">
            <a:extLst>
              <a:ext uri="{FF2B5EF4-FFF2-40B4-BE49-F238E27FC236}">
                <a16:creationId xmlns:a16="http://schemas.microsoft.com/office/drawing/2014/main" id="{427F22A0-80B2-40FF-9BDB-271A55644260}"/>
              </a:ext>
            </a:extLst>
          </p:cNvPr>
          <p:cNvSpPr>
            <a:spLocks noGrp="1"/>
          </p:cNvSpPr>
          <p:nvPr>
            <p:ph type="sldNum" sz="quarter" idx="12"/>
          </p:nvPr>
        </p:nvSpPr>
        <p:spPr/>
        <p:txBody>
          <a:bodyPr/>
          <a:lstStyle/>
          <a:p>
            <a:fld id="{EAB430A7-3CA7-4B68-A358-CDC4EFF6F2FE}" type="slidenum">
              <a:rPr lang="it-IT" smtClean="0"/>
              <a:pPr/>
              <a:t>35</a:t>
            </a:fld>
            <a:endParaRPr lang="it-IT" dirty="0"/>
          </a:p>
        </p:txBody>
      </p:sp>
      <p:sp>
        <p:nvSpPr>
          <p:cNvPr id="6" name="Segnaposto testo 5">
            <a:extLst>
              <a:ext uri="{FF2B5EF4-FFF2-40B4-BE49-F238E27FC236}">
                <a16:creationId xmlns:a16="http://schemas.microsoft.com/office/drawing/2014/main" id="{C61CD24D-B635-434B-BA70-492BF4DDA2FD}"/>
              </a:ext>
            </a:extLst>
          </p:cNvPr>
          <p:cNvSpPr>
            <a:spLocks noGrp="1"/>
          </p:cNvSpPr>
          <p:nvPr>
            <p:ph type="body" sz="quarter" idx="4294967295"/>
          </p:nvPr>
        </p:nvSpPr>
        <p:spPr>
          <a:xfrm>
            <a:off x="8131175" y="6741319"/>
            <a:ext cx="3917949" cy="116681"/>
          </a:xfrm>
        </p:spPr>
        <p:txBody>
          <a:bodyPr/>
          <a:lstStyle/>
          <a:p>
            <a:endParaRPr lang="it-IT"/>
          </a:p>
        </p:txBody>
      </p:sp>
      <p:sp>
        <p:nvSpPr>
          <p:cNvPr id="7" name="Rettangolo 6">
            <a:extLst>
              <a:ext uri="{FF2B5EF4-FFF2-40B4-BE49-F238E27FC236}">
                <a16:creationId xmlns:a16="http://schemas.microsoft.com/office/drawing/2014/main" id="{0691454F-DFC6-6519-F846-C1B2FB34EF85}"/>
              </a:ext>
            </a:extLst>
          </p:cNvPr>
          <p:cNvSpPr/>
          <p:nvPr/>
        </p:nvSpPr>
        <p:spPr>
          <a:xfrm>
            <a:off x="9555808" y="1269552"/>
            <a:ext cx="1424402" cy="68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DATA ACQUISITION</a:t>
            </a:r>
          </a:p>
        </p:txBody>
      </p:sp>
      <p:sp>
        <p:nvSpPr>
          <p:cNvPr id="8" name="Rettangolo 7">
            <a:extLst>
              <a:ext uri="{FF2B5EF4-FFF2-40B4-BE49-F238E27FC236}">
                <a16:creationId xmlns:a16="http://schemas.microsoft.com/office/drawing/2014/main" id="{0125D69B-C5CC-743F-D18A-83B59B9B240F}"/>
              </a:ext>
            </a:extLst>
          </p:cNvPr>
          <p:cNvSpPr/>
          <p:nvPr/>
        </p:nvSpPr>
        <p:spPr>
          <a:xfrm>
            <a:off x="9555808" y="2387414"/>
            <a:ext cx="1424402" cy="68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DATA PROCESSING</a:t>
            </a:r>
          </a:p>
        </p:txBody>
      </p:sp>
      <p:sp>
        <p:nvSpPr>
          <p:cNvPr id="9" name="Rettangolo 8">
            <a:extLst>
              <a:ext uri="{FF2B5EF4-FFF2-40B4-BE49-F238E27FC236}">
                <a16:creationId xmlns:a16="http://schemas.microsoft.com/office/drawing/2014/main" id="{F100A5B7-BDA8-D104-CBA6-EECD84E39F75}"/>
              </a:ext>
            </a:extLst>
          </p:cNvPr>
          <p:cNvSpPr/>
          <p:nvPr/>
        </p:nvSpPr>
        <p:spPr>
          <a:xfrm>
            <a:off x="9555808" y="3552869"/>
            <a:ext cx="1424402" cy="68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MODEL</a:t>
            </a:r>
          </a:p>
        </p:txBody>
      </p:sp>
      <p:sp>
        <p:nvSpPr>
          <p:cNvPr id="10" name="Rettangolo 9">
            <a:extLst>
              <a:ext uri="{FF2B5EF4-FFF2-40B4-BE49-F238E27FC236}">
                <a16:creationId xmlns:a16="http://schemas.microsoft.com/office/drawing/2014/main" id="{DCB380E1-AB1B-0ADC-46B9-1F0EF97719D1}"/>
              </a:ext>
            </a:extLst>
          </p:cNvPr>
          <p:cNvSpPr/>
          <p:nvPr/>
        </p:nvSpPr>
        <p:spPr>
          <a:xfrm>
            <a:off x="9555808" y="5215440"/>
            <a:ext cx="1424402" cy="5829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a:latin typeface="Roboto Condensed Light" panose="02000000000000000000" pitchFamily="2" charset="0"/>
                <a:ea typeface="Roboto Condensed Light" panose="02000000000000000000" pitchFamily="2" charset="0"/>
              </a:rPr>
              <a:t>PREDICTION</a:t>
            </a:r>
          </a:p>
        </p:txBody>
      </p:sp>
      <p:cxnSp>
        <p:nvCxnSpPr>
          <p:cNvPr id="11" name="Connettore 2 10">
            <a:extLst>
              <a:ext uri="{FF2B5EF4-FFF2-40B4-BE49-F238E27FC236}">
                <a16:creationId xmlns:a16="http://schemas.microsoft.com/office/drawing/2014/main" id="{3CF4AAAB-BEEF-86C6-7844-E04890A8E583}"/>
              </a:ext>
            </a:extLst>
          </p:cNvPr>
          <p:cNvCxnSpPr>
            <a:cxnSpLocks/>
          </p:cNvCxnSpPr>
          <p:nvPr/>
        </p:nvCxnSpPr>
        <p:spPr>
          <a:xfrm>
            <a:off x="10231968" y="2019880"/>
            <a:ext cx="0" cy="34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692BB0F2-C190-DAA9-4539-915ECF5B8397}"/>
              </a:ext>
            </a:extLst>
          </p:cNvPr>
          <p:cNvCxnSpPr>
            <a:cxnSpLocks/>
          </p:cNvCxnSpPr>
          <p:nvPr/>
        </p:nvCxnSpPr>
        <p:spPr>
          <a:xfrm>
            <a:off x="10231968" y="3143762"/>
            <a:ext cx="0" cy="34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F93ED054-F2EA-8FB9-819C-0F2DBB805532}"/>
              </a:ext>
            </a:extLst>
          </p:cNvPr>
          <p:cNvCxnSpPr>
            <a:cxnSpLocks/>
          </p:cNvCxnSpPr>
          <p:nvPr/>
        </p:nvCxnSpPr>
        <p:spPr>
          <a:xfrm>
            <a:off x="10236032" y="4570226"/>
            <a:ext cx="0" cy="34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77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C5DF126-2B74-4484-9856-A7CD018299B9}"/>
              </a:ext>
            </a:extLst>
          </p:cNvPr>
          <p:cNvSpPr>
            <a:spLocks noGrp="1"/>
          </p:cNvSpPr>
          <p:nvPr>
            <p:ph idx="1"/>
          </p:nvPr>
        </p:nvSpPr>
        <p:spPr/>
        <p:txBody>
          <a:bodyPr>
            <a:normAutofit/>
          </a:bodyPr>
          <a:lstStyle/>
          <a:p>
            <a:r>
              <a:rPr lang="en-US" dirty="0"/>
              <a:t>Therefore, during the course we will analyze </a:t>
            </a:r>
            <a:r>
              <a:rPr lang="en-US" b="1" dirty="0"/>
              <a:t>each of the steps</a:t>
            </a:r>
            <a:r>
              <a:rPr lang="en-US" dirty="0"/>
              <a:t> just described.</a:t>
            </a:r>
          </a:p>
          <a:p>
            <a:r>
              <a:rPr lang="it-IT" dirty="0" err="1"/>
              <a:t>Indeed</a:t>
            </a:r>
            <a:r>
              <a:rPr lang="it-IT" dirty="0"/>
              <a:t>, l</a:t>
            </a:r>
            <a:r>
              <a:rPr lang="en-US" dirty="0"/>
              <a:t>earning to implement Machine Learning-based systems means</a:t>
            </a:r>
            <a:r>
              <a:rPr lang="it-IT" dirty="0"/>
              <a:t>:</a:t>
            </a:r>
          </a:p>
          <a:p>
            <a:pPr lvl="1"/>
            <a:r>
              <a:rPr lang="en-US" b="1" dirty="0"/>
              <a:t>Master all the steps </a:t>
            </a:r>
            <a:r>
              <a:rPr lang="en-US" dirty="0"/>
              <a:t>described above, from data acquisition to model development</a:t>
            </a:r>
          </a:p>
          <a:p>
            <a:pPr lvl="1"/>
            <a:r>
              <a:rPr lang="en-US" b="1" dirty="0"/>
              <a:t>Adapt your knowledge </a:t>
            </a:r>
            <a:r>
              <a:rPr lang="en-US" dirty="0"/>
              <a:t>to the application context in which you are (business, academic, ...)</a:t>
            </a:r>
          </a:p>
          <a:p>
            <a:pPr lvl="1"/>
            <a:r>
              <a:rPr lang="en-US" dirty="0"/>
              <a:t>Being able to </a:t>
            </a:r>
            <a:r>
              <a:rPr lang="en-US" b="1" dirty="0"/>
              <a:t>propose strategies </a:t>
            </a:r>
            <a:r>
              <a:rPr lang="en-US" dirty="0"/>
              <a:t>and </a:t>
            </a:r>
            <a:r>
              <a:rPr lang="en-US" b="1" dirty="0"/>
              <a:t>functional solutions </a:t>
            </a:r>
            <a:r>
              <a:rPr lang="en-US" dirty="0"/>
              <a:t>to the problem faced</a:t>
            </a:r>
          </a:p>
          <a:p>
            <a:r>
              <a:rPr lang="en-US" b="1" dirty="0"/>
              <a:t>The reality is often much more complex</a:t>
            </a:r>
            <a:r>
              <a:rPr lang="en-US" dirty="0"/>
              <a:t>: it is therefore necessary to understand the theory behind every aspect and every choice, in order to make the right decisions.</a:t>
            </a:r>
          </a:p>
          <a:p>
            <a:pPr lvl="1"/>
            <a:r>
              <a:rPr lang="en-US" dirty="0"/>
              <a:t>But what is "right"? → Often it depends on the context in which we </a:t>
            </a:r>
            <a:r>
              <a:rPr lang="it-IT" dirty="0"/>
              <a:t>are</a:t>
            </a:r>
          </a:p>
        </p:txBody>
      </p:sp>
      <p:sp>
        <p:nvSpPr>
          <p:cNvPr id="3" name="Segnaposto contenuto 2">
            <a:extLst>
              <a:ext uri="{FF2B5EF4-FFF2-40B4-BE49-F238E27FC236}">
                <a16:creationId xmlns:a16="http://schemas.microsoft.com/office/drawing/2014/main" id="{B240D22E-5FE5-4F9A-8AD4-B38BC38FEFAA}"/>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A3AF3E88-2624-4737-8FE1-B7AE72681497}"/>
              </a:ext>
            </a:extLst>
          </p:cNvPr>
          <p:cNvSpPr>
            <a:spLocks noGrp="1"/>
          </p:cNvSpPr>
          <p:nvPr>
            <p:ph type="title"/>
          </p:nvPr>
        </p:nvSpPr>
        <p:spPr/>
        <p:txBody>
          <a:bodyPr/>
          <a:lstStyle/>
          <a:p>
            <a:r>
              <a:rPr lang="it-IT" dirty="0"/>
              <a:t>General </a:t>
            </a:r>
            <a:r>
              <a:rPr lang="it-IT" dirty="0" err="1"/>
              <a:t>Paradigm</a:t>
            </a:r>
            <a:r>
              <a:rPr lang="it-IT" dirty="0"/>
              <a:t> of Machine Learning</a:t>
            </a:r>
          </a:p>
        </p:txBody>
      </p:sp>
      <p:sp>
        <p:nvSpPr>
          <p:cNvPr id="5" name="Segnaposto numero diapositiva 4">
            <a:extLst>
              <a:ext uri="{FF2B5EF4-FFF2-40B4-BE49-F238E27FC236}">
                <a16:creationId xmlns:a16="http://schemas.microsoft.com/office/drawing/2014/main" id="{4E5E41EF-A381-432D-82FE-E766E6F97E54}"/>
              </a:ext>
            </a:extLst>
          </p:cNvPr>
          <p:cNvSpPr>
            <a:spLocks noGrp="1"/>
          </p:cNvSpPr>
          <p:nvPr>
            <p:ph type="sldNum" sz="quarter" idx="12"/>
          </p:nvPr>
        </p:nvSpPr>
        <p:spPr/>
        <p:txBody>
          <a:bodyPr/>
          <a:lstStyle/>
          <a:p>
            <a:fld id="{EAB430A7-3CA7-4B68-A358-CDC4EFF6F2FE}" type="slidenum">
              <a:rPr lang="it-IT" smtClean="0"/>
              <a:pPr/>
              <a:t>36</a:t>
            </a:fld>
            <a:endParaRPr lang="it-IT" dirty="0"/>
          </a:p>
        </p:txBody>
      </p:sp>
      <p:sp>
        <p:nvSpPr>
          <p:cNvPr id="6" name="Segnaposto testo 5">
            <a:extLst>
              <a:ext uri="{FF2B5EF4-FFF2-40B4-BE49-F238E27FC236}">
                <a16:creationId xmlns:a16="http://schemas.microsoft.com/office/drawing/2014/main" id="{E6A91808-0B63-450B-AE60-E40379073C48}"/>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descr="Come mettere in pratica la data science in 5 passaggi">
            <a:extLst>
              <a:ext uri="{FF2B5EF4-FFF2-40B4-BE49-F238E27FC236}">
                <a16:creationId xmlns:a16="http://schemas.microsoft.com/office/drawing/2014/main" id="{A58612AA-CB4A-CBC5-FEFB-6E4B99682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479" y="4291557"/>
            <a:ext cx="6231780" cy="190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D3923E9-7C96-231B-90FE-103592DD9F13}"/>
              </a:ext>
            </a:extLst>
          </p:cNvPr>
          <p:cNvSpPr>
            <a:spLocks noGrp="1"/>
          </p:cNvSpPr>
          <p:nvPr>
            <p:ph idx="1"/>
          </p:nvPr>
        </p:nvSpPr>
        <p:spPr>
          <a:xfrm>
            <a:off x="232914" y="1020672"/>
            <a:ext cx="11662912" cy="5156291"/>
          </a:xfrm>
        </p:spPr>
        <p:txBody>
          <a:bodyPr/>
          <a:lstStyle/>
          <a:p>
            <a:r>
              <a:rPr lang="it-IT" dirty="0"/>
              <a:t>The general </a:t>
            </a:r>
            <a:r>
              <a:rPr lang="it-IT" dirty="0" err="1"/>
              <a:t>paradigm</a:t>
            </a:r>
            <a:r>
              <a:rPr lang="it-IT" dirty="0"/>
              <a:t> can be a bit </a:t>
            </a:r>
            <a:r>
              <a:rPr lang="it-IT" dirty="0" err="1"/>
              <a:t>expanded</a:t>
            </a:r>
            <a:endParaRPr lang="it-IT" dirty="0"/>
          </a:p>
          <a:p>
            <a:r>
              <a:rPr lang="it-IT" dirty="0"/>
              <a:t>After the </a:t>
            </a:r>
            <a:r>
              <a:rPr lang="it-IT" dirty="0" err="1"/>
              <a:t>ending</a:t>
            </a:r>
            <a:r>
              <a:rPr lang="it-IT" dirty="0"/>
              <a:t> of </a:t>
            </a:r>
            <a:r>
              <a:rPr lang="it-IT" dirty="0" err="1"/>
              <a:t>this</a:t>
            </a:r>
            <a:r>
              <a:rPr lang="it-IT" dirty="0"/>
              <a:t> </a:t>
            </a:r>
            <a:r>
              <a:rPr lang="it-IT" dirty="0" err="1"/>
              <a:t>course</a:t>
            </a:r>
            <a:r>
              <a:rPr lang="it-IT" dirty="0"/>
              <a:t>, I </a:t>
            </a:r>
            <a:r>
              <a:rPr lang="it-IT" dirty="0" err="1"/>
              <a:t>hope</a:t>
            </a:r>
            <a:r>
              <a:rPr lang="it-IT" dirty="0"/>
              <a:t> </a:t>
            </a:r>
            <a:r>
              <a:rPr lang="it-IT" dirty="0" err="1"/>
              <a:t>you</a:t>
            </a:r>
            <a:r>
              <a:rPr lang="it-IT" dirty="0"/>
              <a:t> </a:t>
            </a:r>
            <a:r>
              <a:rPr lang="it-IT" dirty="0" err="1"/>
              <a:t>will</a:t>
            </a:r>
            <a:r>
              <a:rPr lang="it-IT" dirty="0"/>
              <a:t> </a:t>
            </a:r>
            <a:r>
              <a:rPr lang="it-IT" dirty="0" err="1"/>
              <a:t>able</a:t>
            </a:r>
            <a:r>
              <a:rPr lang="it-IT" dirty="0"/>
              <a:t> to </a:t>
            </a:r>
            <a:r>
              <a:rPr lang="it-IT" dirty="0" err="1"/>
              <a:t>properly</a:t>
            </a:r>
            <a:r>
              <a:rPr lang="it-IT" dirty="0"/>
              <a:t>:</a:t>
            </a:r>
          </a:p>
          <a:p>
            <a:pPr lvl="1"/>
            <a:r>
              <a:rPr lang="it-IT" dirty="0"/>
              <a:t>Study and </a:t>
            </a:r>
            <a:r>
              <a:rPr lang="it-IT" dirty="0" err="1"/>
              <a:t>analyze</a:t>
            </a:r>
            <a:r>
              <a:rPr lang="it-IT" dirty="0"/>
              <a:t> the </a:t>
            </a:r>
            <a:r>
              <a:rPr lang="it-IT" dirty="0" err="1"/>
              <a:t>problem</a:t>
            </a:r>
            <a:endParaRPr lang="it-IT" dirty="0"/>
          </a:p>
          <a:p>
            <a:pPr lvl="1"/>
            <a:r>
              <a:rPr lang="it-IT" dirty="0"/>
              <a:t>Decide to use the </a:t>
            </a:r>
            <a:r>
              <a:rPr lang="it-IT" dirty="0" err="1"/>
              <a:t>proper</a:t>
            </a:r>
            <a:r>
              <a:rPr lang="it-IT" dirty="0"/>
              <a:t> ML/DL </a:t>
            </a:r>
            <a:r>
              <a:rPr lang="it-IT" dirty="0" err="1"/>
              <a:t>algorithm</a:t>
            </a:r>
            <a:r>
              <a:rPr lang="it-IT" dirty="0"/>
              <a:t> </a:t>
            </a:r>
          </a:p>
          <a:p>
            <a:pPr lvl="1"/>
            <a:r>
              <a:rPr lang="it-IT" b="1" dirty="0" err="1"/>
              <a:t>Evaluate</a:t>
            </a:r>
            <a:r>
              <a:rPr lang="it-IT" dirty="0"/>
              <a:t> the </a:t>
            </a:r>
            <a:r>
              <a:rPr lang="it-IT" dirty="0" err="1"/>
              <a:t>solution</a:t>
            </a:r>
            <a:endParaRPr lang="it-IT" dirty="0"/>
          </a:p>
          <a:p>
            <a:pPr lvl="1"/>
            <a:r>
              <a:rPr lang="it-IT" dirty="0" err="1"/>
              <a:t>Analyze</a:t>
            </a:r>
            <a:r>
              <a:rPr lang="it-IT" dirty="0"/>
              <a:t> </a:t>
            </a:r>
            <a:r>
              <a:rPr lang="it-IT" dirty="0" err="1"/>
              <a:t>errors</a:t>
            </a:r>
            <a:endParaRPr lang="it-IT" dirty="0"/>
          </a:p>
          <a:p>
            <a:pPr lvl="1"/>
            <a:endParaRPr lang="it-IT" dirty="0"/>
          </a:p>
          <a:p>
            <a:pPr lvl="1"/>
            <a:endParaRPr lang="it-IT" dirty="0"/>
          </a:p>
          <a:p>
            <a:pPr lvl="1"/>
            <a:endParaRPr lang="it-IT" dirty="0"/>
          </a:p>
          <a:p>
            <a:pPr lvl="1"/>
            <a:endParaRPr lang="it-IT" dirty="0"/>
          </a:p>
          <a:p>
            <a:pPr lvl="1"/>
            <a:endParaRPr lang="it-IT" dirty="0"/>
          </a:p>
          <a:p>
            <a:pPr lvl="1"/>
            <a:endParaRPr lang="it-IT" dirty="0"/>
          </a:p>
          <a:p>
            <a:r>
              <a:rPr lang="en-US" sz="2400" dirty="0"/>
              <a:t>This (brief) course is for you only a </a:t>
            </a:r>
            <a:r>
              <a:rPr lang="en-US" sz="2400" b="1" dirty="0"/>
              <a:t>starting point</a:t>
            </a:r>
            <a:r>
              <a:rPr lang="en-US" sz="2400" dirty="0"/>
              <a:t> in which you are provided with </a:t>
            </a:r>
            <a:r>
              <a:rPr lang="en-US" sz="2400" b="1" dirty="0"/>
              <a:t>many of the tools</a:t>
            </a:r>
            <a:r>
              <a:rPr lang="en-US" sz="2400" dirty="0"/>
              <a:t> then necessary to approach new techniques, new algorithms, new programming tools, …</a:t>
            </a:r>
            <a:endParaRPr lang="it-IT" sz="2400" dirty="0"/>
          </a:p>
          <a:p>
            <a:endParaRPr lang="it-IT" dirty="0"/>
          </a:p>
        </p:txBody>
      </p:sp>
      <p:sp>
        <p:nvSpPr>
          <p:cNvPr id="3" name="Segnaposto contenuto 2">
            <a:extLst>
              <a:ext uri="{FF2B5EF4-FFF2-40B4-BE49-F238E27FC236}">
                <a16:creationId xmlns:a16="http://schemas.microsoft.com/office/drawing/2014/main" id="{AC20C957-BE23-8946-7957-8F2FEE2360D2}"/>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8FAF4DCD-7D1F-D8AC-2A7E-FA580F331AF0}"/>
              </a:ext>
            </a:extLst>
          </p:cNvPr>
          <p:cNvSpPr>
            <a:spLocks noGrp="1"/>
          </p:cNvSpPr>
          <p:nvPr>
            <p:ph type="title"/>
          </p:nvPr>
        </p:nvSpPr>
        <p:spPr/>
        <p:txBody>
          <a:bodyPr/>
          <a:lstStyle/>
          <a:p>
            <a:r>
              <a:rPr lang="it-IT" dirty="0"/>
              <a:t>General </a:t>
            </a:r>
            <a:r>
              <a:rPr lang="it-IT" dirty="0" err="1"/>
              <a:t>Paradigm</a:t>
            </a:r>
            <a:r>
              <a:rPr lang="it-IT" dirty="0"/>
              <a:t> of Machine Learning</a:t>
            </a:r>
          </a:p>
        </p:txBody>
      </p:sp>
      <p:sp>
        <p:nvSpPr>
          <p:cNvPr id="5" name="Segnaposto numero diapositiva 4">
            <a:extLst>
              <a:ext uri="{FF2B5EF4-FFF2-40B4-BE49-F238E27FC236}">
                <a16:creationId xmlns:a16="http://schemas.microsoft.com/office/drawing/2014/main" id="{F3A51F32-3868-8B04-6465-3E10ABD8E437}"/>
              </a:ext>
            </a:extLst>
          </p:cNvPr>
          <p:cNvSpPr>
            <a:spLocks noGrp="1"/>
          </p:cNvSpPr>
          <p:nvPr>
            <p:ph type="sldNum" sz="quarter" idx="12"/>
          </p:nvPr>
        </p:nvSpPr>
        <p:spPr/>
        <p:txBody>
          <a:bodyPr/>
          <a:lstStyle/>
          <a:p>
            <a:fld id="{EAB430A7-3CA7-4B68-A358-CDC4EFF6F2FE}" type="slidenum">
              <a:rPr lang="it-IT" smtClean="0"/>
              <a:pPr/>
              <a:t>37</a:t>
            </a:fld>
            <a:endParaRPr lang="it-IT" dirty="0"/>
          </a:p>
        </p:txBody>
      </p:sp>
      <p:sp>
        <p:nvSpPr>
          <p:cNvPr id="6" name="Segnaposto testo 5">
            <a:extLst>
              <a:ext uri="{FF2B5EF4-FFF2-40B4-BE49-F238E27FC236}">
                <a16:creationId xmlns:a16="http://schemas.microsoft.com/office/drawing/2014/main" id="{C00D65AC-6BBF-8C96-EFCB-519753C1781F}"/>
              </a:ext>
            </a:extLst>
          </p:cNvPr>
          <p:cNvSpPr>
            <a:spLocks noGrp="1"/>
          </p:cNvSpPr>
          <p:nvPr>
            <p:ph type="body" sz="quarter" idx="4294967295"/>
          </p:nvPr>
        </p:nvSpPr>
        <p:spPr>
          <a:xfrm>
            <a:off x="8131175" y="6741319"/>
            <a:ext cx="3917949" cy="116681"/>
          </a:xfrm>
        </p:spPr>
        <p:txBody>
          <a:bodyPr/>
          <a:lstStyle/>
          <a:p>
            <a:endParaRPr lang="it-IT"/>
          </a:p>
        </p:txBody>
      </p:sp>
      <p:pic>
        <p:nvPicPr>
          <p:cNvPr id="10" name="Immagine 9">
            <a:extLst>
              <a:ext uri="{FF2B5EF4-FFF2-40B4-BE49-F238E27FC236}">
                <a16:creationId xmlns:a16="http://schemas.microsoft.com/office/drawing/2014/main" id="{888086B8-BD15-7C78-CA87-11C02842EF64}"/>
              </a:ext>
            </a:extLst>
          </p:cNvPr>
          <p:cNvPicPr>
            <a:picLocks noChangeAspect="1"/>
          </p:cNvPicPr>
          <p:nvPr/>
        </p:nvPicPr>
        <p:blipFill rotWithShape="1">
          <a:blip r:embed="rId2"/>
          <a:srcRect l="13955" r="14144"/>
          <a:stretch/>
        </p:blipFill>
        <p:spPr>
          <a:xfrm>
            <a:off x="5798527" y="2256803"/>
            <a:ext cx="4572508" cy="2889626"/>
          </a:xfrm>
          <a:prstGeom prst="rect">
            <a:avLst/>
          </a:prstGeom>
        </p:spPr>
      </p:pic>
    </p:spTree>
    <p:extLst>
      <p:ext uri="{BB962C8B-B14F-4D97-AF65-F5344CB8AC3E}">
        <p14:creationId xmlns:p14="http://schemas.microsoft.com/office/powerpoint/2010/main" val="3730462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6640F3-1CDB-87C9-ED43-F5679D7C6AA2}"/>
              </a:ext>
            </a:extLst>
          </p:cNvPr>
          <p:cNvSpPr>
            <a:spLocks noGrp="1"/>
          </p:cNvSpPr>
          <p:nvPr>
            <p:ph type="ctrTitle"/>
          </p:nvPr>
        </p:nvSpPr>
        <p:spPr>
          <a:xfrm>
            <a:off x="212522" y="753473"/>
            <a:ext cx="6478424" cy="3535063"/>
          </a:xfrm>
        </p:spPr>
        <p:txBody>
          <a:bodyPr/>
          <a:lstStyle/>
          <a:p>
            <a:r>
              <a:rPr lang="it-IT" dirty="0"/>
              <a:t>1.4</a:t>
            </a:r>
            <a:br>
              <a:rPr lang="it-IT" dirty="0"/>
            </a:br>
            <a:r>
              <a:rPr lang="it-IT" dirty="0" err="1"/>
              <a:t>Historical</a:t>
            </a:r>
            <a:r>
              <a:rPr lang="it-IT" dirty="0"/>
              <a:t> </a:t>
            </a:r>
            <a:r>
              <a:rPr lang="it-IT" dirty="0" err="1"/>
              <a:t>evolution</a:t>
            </a:r>
            <a:r>
              <a:rPr lang="it-IT" dirty="0"/>
              <a:t> </a:t>
            </a:r>
            <a:br>
              <a:rPr lang="it-IT" dirty="0"/>
            </a:br>
            <a:r>
              <a:rPr lang="it-IT" dirty="0"/>
              <a:t>of AI</a:t>
            </a:r>
          </a:p>
        </p:txBody>
      </p:sp>
      <p:sp>
        <p:nvSpPr>
          <p:cNvPr id="3" name="Sottotitolo 2">
            <a:extLst>
              <a:ext uri="{FF2B5EF4-FFF2-40B4-BE49-F238E27FC236}">
                <a16:creationId xmlns:a16="http://schemas.microsoft.com/office/drawing/2014/main" id="{35090C1B-C1FF-DB62-8095-C9CFABC6255B}"/>
              </a:ext>
            </a:extLst>
          </p:cNvPr>
          <p:cNvSpPr>
            <a:spLocks noGrp="1"/>
          </p:cNvSpPr>
          <p:nvPr>
            <p:ph type="subTitle" idx="1"/>
          </p:nvPr>
        </p:nvSpPr>
        <p:spPr/>
        <p:txBody>
          <a:bodyPr/>
          <a:lstStyle/>
          <a:p>
            <a:r>
              <a:rPr lang="it-IT" dirty="0"/>
              <a:t>AI seasons</a:t>
            </a:r>
          </a:p>
        </p:txBody>
      </p:sp>
      <p:sp>
        <p:nvSpPr>
          <p:cNvPr id="4" name="Segnaposto numero diapositiva 3">
            <a:extLst>
              <a:ext uri="{FF2B5EF4-FFF2-40B4-BE49-F238E27FC236}">
                <a16:creationId xmlns:a16="http://schemas.microsoft.com/office/drawing/2014/main" id="{8A678646-73FF-440D-EF62-60BF33A39AB3}"/>
              </a:ext>
            </a:extLst>
          </p:cNvPr>
          <p:cNvSpPr>
            <a:spLocks noGrp="1"/>
          </p:cNvSpPr>
          <p:nvPr>
            <p:ph type="sldNum" sz="quarter" idx="12"/>
          </p:nvPr>
        </p:nvSpPr>
        <p:spPr/>
        <p:txBody>
          <a:bodyPr/>
          <a:lstStyle/>
          <a:p>
            <a:fld id="{EAB430A7-3CA7-4B68-A358-CDC4EFF6F2FE}" type="slidenum">
              <a:rPr lang="it-IT" smtClean="0"/>
              <a:t>38</a:t>
            </a:fld>
            <a:endParaRPr lang="it-IT"/>
          </a:p>
        </p:txBody>
      </p:sp>
    </p:spTree>
    <p:extLst>
      <p:ext uri="{BB962C8B-B14F-4D97-AF65-F5344CB8AC3E}">
        <p14:creationId xmlns:p14="http://schemas.microsoft.com/office/powerpoint/2010/main" val="1898261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E1EB13E8-CEAC-4480-22F6-9B08D6494F68}"/>
              </a:ext>
            </a:extLst>
          </p:cNvPr>
          <p:cNvSpPr>
            <a:spLocks noGrp="1"/>
          </p:cNvSpPr>
          <p:nvPr>
            <p:ph idx="1"/>
          </p:nvPr>
        </p:nvSpPr>
        <p:spPr/>
        <p:txBody>
          <a:bodyPr/>
          <a:lstStyle/>
          <a:p>
            <a:r>
              <a:rPr lang="it-IT" dirty="0"/>
              <a:t>To </a:t>
            </a:r>
            <a:r>
              <a:rPr lang="it-IT" dirty="0" err="1"/>
              <a:t>understand</a:t>
            </a:r>
            <a:r>
              <a:rPr lang="it-IT" dirty="0"/>
              <a:t> </a:t>
            </a:r>
            <a:r>
              <a:rPr lang="it-IT" dirty="0" err="1"/>
              <a:t>why</a:t>
            </a:r>
            <a:r>
              <a:rPr lang="it-IT" dirty="0"/>
              <a:t> AI </a:t>
            </a:r>
            <a:r>
              <a:rPr lang="it-IT" dirty="0" err="1"/>
              <a:t>is</a:t>
            </a:r>
            <a:r>
              <a:rPr lang="it-IT" dirty="0"/>
              <a:t> so </a:t>
            </a:r>
            <a:r>
              <a:rPr lang="it-IT" dirty="0" err="1"/>
              <a:t>important</a:t>
            </a:r>
            <a:r>
              <a:rPr lang="it-IT" dirty="0"/>
              <a:t> </a:t>
            </a:r>
            <a:r>
              <a:rPr lang="it-IT" dirty="0" err="1"/>
              <a:t>today</a:t>
            </a:r>
            <a:r>
              <a:rPr lang="it-IT" dirty="0"/>
              <a:t>, </a:t>
            </a:r>
            <a:r>
              <a:rPr lang="it-IT" dirty="0" err="1"/>
              <a:t>we</a:t>
            </a:r>
            <a:r>
              <a:rPr lang="it-IT" dirty="0"/>
              <a:t> </a:t>
            </a:r>
            <a:r>
              <a:rPr lang="it-IT" dirty="0" err="1"/>
              <a:t>have</a:t>
            </a:r>
            <a:r>
              <a:rPr lang="it-IT" dirty="0"/>
              <a:t> to </a:t>
            </a:r>
            <a:r>
              <a:rPr lang="it-IT" dirty="0" err="1"/>
              <a:t>analyze</a:t>
            </a:r>
            <a:r>
              <a:rPr lang="it-IT" dirty="0"/>
              <a:t> the </a:t>
            </a:r>
            <a:r>
              <a:rPr lang="it-IT" b="1" dirty="0" err="1"/>
              <a:t>past</a:t>
            </a:r>
            <a:r>
              <a:rPr lang="it-IT" dirty="0"/>
              <a:t> </a:t>
            </a:r>
          </a:p>
          <a:p>
            <a:r>
              <a:rPr lang="it-IT" dirty="0"/>
              <a:t>In </a:t>
            </a:r>
            <a:r>
              <a:rPr lang="it-IT" dirty="0" err="1"/>
              <a:t>other</a:t>
            </a:r>
            <a:r>
              <a:rPr lang="it-IT" dirty="0"/>
              <a:t> words, </a:t>
            </a:r>
            <a:r>
              <a:rPr lang="it-IT" dirty="0" err="1"/>
              <a:t>we</a:t>
            </a:r>
            <a:r>
              <a:rPr lang="it-IT" dirty="0"/>
              <a:t> </a:t>
            </a:r>
            <a:r>
              <a:rPr lang="it-IT" dirty="0" err="1"/>
              <a:t>have</a:t>
            </a:r>
            <a:r>
              <a:rPr lang="it-IT" dirty="0"/>
              <a:t> to </a:t>
            </a:r>
            <a:r>
              <a:rPr lang="it-IT" b="1" dirty="0"/>
              <a:t>study the </a:t>
            </a:r>
            <a:r>
              <a:rPr lang="it-IT" b="1" dirty="0" err="1"/>
              <a:t>past</a:t>
            </a:r>
            <a:r>
              <a:rPr lang="it-IT" b="1" dirty="0"/>
              <a:t> to </a:t>
            </a:r>
            <a:r>
              <a:rPr lang="it-IT" b="1" dirty="0" err="1"/>
              <a:t>better</a:t>
            </a:r>
            <a:r>
              <a:rPr lang="it-IT" b="1" dirty="0"/>
              <a:t> </a:t>
            </a:r>
            <a:r>
              <a:rPr lang="it-IT" b="1" dirty="0" err="1"/>
              <a:t>understand</a:t>
            </a:r>
            <a:r>
              <a:rPr lang="it-IT" b="1" dirty="0"/>
              <a:t> </a:t>
            </a:r>
            <a:r>
              <a:rPr lang="it-IT" b="1" dirty="0" err="1"/>
              <a:t>current</a:t>
            </a:r>
            <a:r>
              <a:rPr lang="it-IT" b="1" dirty="0"/>
              <a:t> times</a:t>
            </a:r>
          </a:p>
        </p:txBody>
      </p:sp>
      <p:sp>
        <p:nvSpPr>
          <p:cNvPr id="3" name="Segnaposto contenuto 2">
            <a:extLst>
              <a:ext uri="{FF2B5EF4-FFF2-40B4-BE49-F238E27FC236}">
                <a16:creationId xmlns:a16="http://schemas.microsoft.com/office/drawing/2014/main" id="{4448674D-D16C-C10D-BD6D-1321D90FE54B}"/>
              </a:ext>
            </a:extLst>
          </p:cNvPr>
          <p:cNvSpPr>
            <a:spLocks noGrp="1"/>
          </p:cNvSpPr>
          <p:nvPr>
            <p:ph sz="quarter" idx="13"/>
          </p:nvPr>
        </p:nvSpPr>
        <p:spPr/>
        <p:txBody>
          <a:bodyPr/>
          <a:lstStyle/>
          <a:p>
            <a:endParaRPr lang="it-IT" dirty="0"/>
          </a:p>
        </p:txBody>
      </p:sp>
      <p:sp>
        <p:nvSpPr>
          <p:cNvPr id="4" name="Titolo 3">
            <a:extLst>
              <a:ext uri="{FF2B5EF4-FFF2-40B4-BE49-F238E27FC236}">
                <a16:creationId xmlns:a16="http://schemas.microsoft.com/office/drawing/2014/main" id="{4AEE21EA-464C-350C-9744-7A6B749CB774}"/>
              </a:ext>
            </a:extLst>
          </p:cNvPr>
          <p:cNvSpPr>
            <a:spLocks noGrp="1"/>
          </p:cNvSpPr>
          <p:nvPr>
            <p:ph type="title"/>
          </p:nvPr>
        </p:nvSpPr>
        <p:spPr/>
        <p:txBody>
          <a:bodyPr/>
          <a:lstStyle/>
          <a:p>
            <a:r>
              <a:rPr lang="it-IT" dirty="0" err="1"/>
              <a:t>Why</a:t>
            </a:r>
            <a:r>
              <a:rPr lang="it-IT" dirty="0"/>
              <a:t> AI </a:t>
            </a:r>
            <a:r>
              <a:rPr lang="it-IT" dirty="0" err="1"/>
              <a:t>is</a:t>
            </a:r>
            <a:r>
              <a:rPr lang="it-IT" dirty="0"/>
              <a:t> so </a:t>
            </a:r>
            <a:r>
              <a:rPr lang="it-IT" dirty="0" err="1"/>
              <a:t>important</a:t>
            </a:r>
            <a:r>
              <a:rPr lang="it-IT" dirty="0"/>
              <a:t> </a:t>
            </a:r>
            <a:r>
              <a:rPr lang="it-IT" dirty="0" err="1"/>
              <a:t>today</a:t>
            </a:r>
            <a:r>
              <a:rPr lang="it-IT" dirty="0"/>
              <a:t>?</a:t>
            </a:r>
          </a:p>
        </p:txBody>
      </p:sp>
      <p:sp>
        <p:nvSpPr>
          <p:cNvPr id="5" name="Segnaposto numero diapositiva 4">
            <a:extLst>
              <a:ext uri="{FF2B5EF4-FFF2-40B4-BE49-F238E27FC236}">
                <a16:creationId xmlns:a16="http://schemas.microsoft.com/office/drawing/2014/main" id="{F93B55AF-ADC4-C7EC-668E-66C221A2C968}"/>
              </a:ext>
            </a:extLst>
          </p:cNvPr>
          <p:cNvSpPr>
            <a:spLocks noGrp="1"/>
          </p:cNvSpPr>
          <p:nvPr>
            <p:ph type="sldNum" sz="quarter" idx="12"/>
          </p:nvPr>
        </p:nvSpPr>
        <p:spPr/>
        <p:txBody>
          <a:bodyPr/>
          <a:lstStyle/>
          <a:p>
            <a:fld id="{EAB430A7-3CA7-4B68-A358-CDC4EFF6F2FE}" type="slidenum">
              <a:rPr lang="it-IT" smtClean="0"/>
              <a:pPr/>
              <a:t>39</a:t>
            </a:fld>
            <a:endParaRPr lang="it-IT" dirty="0"/>
          </a:p>
        </p:txBody>
      </p:sp>
      <p:sp>
        <p:nvSpPr>
          <p:cNvPr id="6" name="Segnaposto testo 5">
            <a:extLst>
              <a:ext uri="{FF2B5EF4-FFF2-40B4-BE49-F238E27FC236}">
                <a16:creationId xmlns:a16="http://schemas.microsoft.com/office/drawing/2014/main" id="{4FC54E44-1FDB-B0F6-60E4-41314E20FFAD}"/>
              </a:ext>
            </a:extLst>
          </p:cNvPr>
          <p:cNvSpPr>
            <a:spLocks noGrp="1"/>
          </p:cNvSpPr>
          <p:nvPr>
            <p:ph type="body" sz="quarter" idx="4294967295"/>
          </p:nvPr>
        </p:nvSpPr>
        <p:spPr>
          <a:xfrm>
            <a:off x="8131175" y="6741319"/>
            <a:ext cx="3917949" cy="116681"/>
          </a:xfrm>
        </p:spPr>
        <p:txBody>
          <a:bodyPr/>
          <a:lstStyle/>
          <a:p>
            <a:endParaRPr lang="it-IT"/>
          </a:p>
        </p:txBody>
      </p:sp>
      <p:pic>
        <p:nvPicPr>
          <p:cNvPr id="10" name="Immagine 9">
            <a:extLst>
              <a:ext uri="{FF2B5EF4-FFF2-40B4-BE49-F238E27FC236}">
                <a16:creationId xmlns:a16="http://schemas.microsoft.com/office/drawing/2014/main" id="{FD93786F-DE9C-1EEA-45E2-582FB410CF87}"/>
              </a:ext>
            </a:extLst>
          </p:cNvPr>
          <p:cNvPicPr>
            <a:picLocks noChangeAspect="1"/>
          </p:cNvPicPr>
          <p:nvPr/>
        </p:nvPicPr>
        <p:blipFill>
          <a:blip r:embed="rId2"/>
          <a:stretch>
            <a:fillRect/>
          </a:stretch>
        </p:blipFill>
        <p:spPr>
          <a:xfrm>
            <a:off x="2047875" y="2756751"/>
            <a:ext cx="8096250" cy="2400300"/>
          </a:xfrm>
          <a:prstGeom prst="rect">
            <a:avLst/>
          </a:prstGeom>
        </p:spPr>
      </p:pic>
    </p:spTree>
    <p:extLst>
      <p:ext uri="{BB962C8B-B14F-4D97-AF65-F5344CB8AC3E}">
        <p14:creationId xmlns:p14="http://schemas.microsoft.com/office/powerpoint/2010/main" val="361147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A24EAA81-C3B9-A1FD-2E7F-D3A2BD229F54}"/>
              </a:ext>
            </a:extLst>
          </p:cNvPr>
          <p:cNvSpPr>
            <a:spLocks noGrp="1"/>
          </p:cNvSpPr>
          <p:nvPr>
            <p:ph idx="1"/>
          </p:nvPr>
        </p:nvSpPr>
        <p:spPr/>
        <p:txBody>
          <a:bodyPr>
            <a:normAutofit/>
          </a:bodyPr>
          <a:lstStyle/>
          <a:p>
            <a:r>
              <a:rPr lang="en-US" dirty="0"/>
              <a:t>Then, also for AI there are many definitions, such as</a:t>
            </a:r>
            <a:r>
              <a:rPr lang="en-US" baseline="30000" dirty="0"/>
              <a:t>1</a:t>
            </a:r>
            <a:r>
              <a:rPr lang="en-US" dirty="0"/>
              <a:t>:</a:t>
            </a:r>
          </a:p>
          <a:p>
            <a:pPr lvl="1"/>
            <a:endParaRPr lang="en-US" sz="900" dirty="0"/>
          </a:p>
          <a:p>
            <a:pPr lvl="1"/>
            <a:endParaRPr lang="en-US" dirty="0"/>
          </a:p>
          <a:p>
            <a:pPr lvl="1"/>
            <a:endParaRPr lang="en-US" dirty="0"/>
          </a:p>
          <a:p>
            <a:pPr marL="457200" lvl="1" indent="0">
              <a:buNone/>
            </a:pPr>
            <a:endParaRPr lang="en-US" dirty="0"/>
          </a:p>
          <a:p>
            <a:endParaRPr lang="en-US" sz="900" dirty="0"/>
          </a:p>
          <a:p>
            <a:r>
              <a:rPr lang="en-US" dirty="0"/>
              <a:t>“Simplifying”, we can say that AI is:</a:t>
            </a:r>
          </a:p>
          <a:p>
            <a:pPr lvl="1"/>
            <a:r>
              <a:rPr lang="en-US" sz="2400" dirty="0"/>
              <a:t>The </a:t>
            </a:r>
            <a:r>
              <a:rPr lang="en-US" sz="2400" b="1" dirty="0"/>
              <a:t>simulation of human </a:t>
            </a:r>
            <a:r>
              <a:rPr lang="en-US" sz="2400" b="1" u="sng" dirty="0"/>
              <a:t>intelligence</a:t>
            </a:r>
            <a:r>
              <a:rPr lang="en-US" sz="2400" dirty="0"/>
              <a:t> by </a:t>
            </a:r>
            <a:r>
              <a:rPr lang="en-US" sz="2400" b="1" u="sng" dirty="0"/>
              <a:t>artificial</a:t>
            </a:r>
            <a:r>
              <a:rPr lang="en-US" sz="2400" dirty="0"/>
              <a:t> </a:t>
            </a:r>
            <a:r>
              <a:rPr lang="en-US" sz="2400" b="1" dirty="0"/>
              <a:t>machines</a:t>
            </a:r>
            <a:r>
              <a:rPr lang="en-US" sz="2400" dirty="0"/>
              <a:t>.</a:t>
            </a:r>
          </a:p>
          <a:p>
            <a:pPr lvl="2"/>
            <a:r>
              <a:rPr lang="en-US" sz="2200" dirty="0"/>
              <a:t>We leverage computers for what they excel at: </a:t>
            </a:r>
            <a:r>
              <a:rPr lang="en-US" sz="2200" b="1" dirty="0"/>
              <a:t>processing vast amounts of data quickly</a:t>
            </a:r>
            <a:r>
              <a:rPr lang="en-US" sz="2200" dirty="0"/>
              <a:t>.</a:t>
            </a:r>
          </a:p>
          <a:p>
            <a:pPr lvl="1"/>
            <a:r>
              <a:rPr lang="en-US" sz="2400" dirty="0"/>
              <a:t>This reflects the </a:t>
            </a:r>
            <a:r>
              <a:rPr lang="en-US" sz="2400" b="1" dirty="0"/>
              <a:t>Turing Test</a:t>
            </a:r>
            <a:r>
              <a:rPr lang="en-US" sz="2400" baseline="30000" dirty="0"/>
              <a:t>2</a:t>
            </a:r>
            <a:r>
              <a:rPr lang="en-US" sz="2400" dirty="0"/>
              <a:t>, the first about intelligent machines.</a:t>
            </a:r>
          </a:p>
          <a:p>
            <a:pPr lvl="1"/>
            <a:r>
              <a:rPr lang="en-US" sz="2400" dirty="0"/>
              <a:t>From a practical (as a computer scientist) point of view:</a:t>
            </a:r>
          </a:p>
          <a:p>
            <a:pPr lvl="2"/>
            <a:r>
              <a:rPr lang="en-US" sz="2000" dirty="0"/>
              <a:t>AI is a (huge) </a:t>
            </a:r>
            <a:r>
              <a:rPr lang="en-US" sz="2000" b="1" dirty="0"/>
              <a:t>set of different disciplines</a:t>
            </a:r>
            <a:r>
              <a:rPr lang="en-US" sz="2000" dirty="0"/>
              <a:t>, in which every discipline seeks </a:t>
            </a:r>
            <a:br>
              <a:rPr lang="en-US" sz="2000" dirty="0"/>
            </a:br>
            <a:r>
              <a:rPr lang="en-US" sz="2000" dirty="0"/>
              <a:t>to simulate a specific human ability / intelligence.</a:t>
            </a:r>
          </a:p>
          <a:p>
            <a:pPr lvl="2"/>
            <a:r>
              <a:rPr lang="en-US" sz="2000" dirty="0"/>
              <a:t>In this set, there is also </a:t>
            </a:r>
            <a:r>
              <a:rPr lang="en-US" sz="2000" i="1" dirty="0"/>
              <a:t>Machine Learning </a:t>
            </a:r>
            <a:r>
              <a:rPr lang="en-US" sz="2000" dirty="0"/>
              <a:t>(the subject of this course!)</a:t>
            </a:r>
            <a:endParaRPr lang="en-US" sz="2000" i="1" dirty="0"/>
          </a:p>
          <a:p>
            <a:endParaRPr lang="it-IT" dirty="0"/>
          </a:p>
        </p:txBody>
      </p:sp>
      <p:sp>
        <p:nvSpPr>
          <p:cNvPr id="3" name="Segnaposto contenuto 2">
            <a:extLst>
              <a:ext uri="{FF2B5EF4-FFF2-40B4-BE49-F238E27FC236}">
                <a16:creationId xmlns:a16="http://schemas.microsoft.com/office/drawing/2014/main" id="{A2C9789C-A365-8B66-A7C1-0DB2501779FA}"/>
              </a:ext>
            </a:extLst>
          </p:cNvPr>
          <p:cNvSpPr>
            <a:spLocks noGrp="1"/>
          </p:cNvSpPr>
          <p:nvPr>
            <p:ph sz="quarter" idx="13"/>
          </p:nvPr>
        </p:nvSpPr>
        <p:spPr/>
        <p:txBody>
          <a:bodyPr>
            <a:noAutofit/>
          </a:bodyPr>
          <a:lstStyle/>
          <a:p>
            <a:pPr marL="228600" indent="-228600">
              <a:buAutoNum type="arabicPeriod"/>
            </a:pPr>
            <a:r>
              <a:rPr lang="en-US" dirty="0"/>
              <a:t>McCarthy, John. </a:t>
            </a:r>
            <a:r>
              <a:rPr lang="en-US" i="1" dirty="0"/>
              <a:t>What is artificial intelligence</a:t>
            </a:r>
            <a:r>
              <a:rPr lang="en-US" dirty="0"/>
              <a:t> (2007)</a:t>
            </a:r>
          </a:p>
          <a:p>
            <a:pPr marL="228600" indent="-228600">
              <a:buAutoNum type="arabicPeriod"/>
            </a:pPr>
            <a:r>
              <a:rPr lang="en-US" dirty="0"/>
              <a:t>Turing, Alan M. </a:t>
            </a:r>
            <a:r>
              <a:rPr lang="en-US" i="1" dirty="0"/>
              <a:t>Computing machinery and intelligence </a:t>
            </a:r>
            <a:r>
              <a:rPr lang="en-US" dirty="0"/>
              <a:t>(1950)</a:t>
            </a:r>
            <a:endParaRPr lang="it-IT" dirty="0"/>
          </a:p>
        </p:txBody>
      </p:sp>
      <p:sp>
        <p:nvSpPr>
          <p:cNvPr id="4" name="Titolo 3">
            <a:extLst>
              <a:ext uri="{FF2B5EF4-FFF2-40B4-BE49-F238E27FC236}">
                <a16:creationId xmlns:a16="http://schemas.microsoft.com/office/drawing/2014/main" id="{E5AD545E-78D5-8CBC-3E74-C03C9D3C1023}"/>
              </a:ext>
            </a:extLst>
          </p:cNvPr>
          <p:cNvSpPr>
            <a:spLocks noGrp="1"/>
          </p:cNvSpPr>
          <p:nvPr>
            <p:ph type="title"/>
          </p:nvPr>
        </p:nvSpPr>
        <p:spPr/>
        <p:txBody>
          <a:bodyPr/>
          <a:lstStyle/>
          <a:p>
            <a:r>
              <a:rPr lang="it-IT" dirty="0" err="1"/>
              <a:t>What</a:t>
            </a:r>
            <a:r>
              <a:rPr lang="it-IT" dirty="0"/>
              <a:t> </a:t>
            </a:r>
            <a:r>
              <a:rPr lang="it-IT" dirty="0" err="1"/>
              <a:t>is</a:t>
            </a:r>
            <a:r>
              <a:rPr lang="it-IT" dirty="0"/>
              <a:t>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60FF87D8-EC22-03A9-B369-AAD80E94DC14}"/>
              </a:ext>
            </a:extLst>
          </p:cNvPr>
          <p:cNvSpPr>
            <a:spLocks noGrp="1"/>
          </p:cNvSpPr>
          <p:nvPr>
            <p:ph type="sldNum" sz="quarter" idx="12"/>
          </p:nvPr>
        </p:nvSpPr>
        <p:spPr/>
        <p:txBody>
          <a:bodyPr/>
          <a:lstStyle/>
          <a:p>
            <a:fld id="{EAB430A7-3CA7-4B68-A358-CDC4EFF6F2FE}" type="slidenum">
              <a:rPr lang="it-IT" smtClean="0"/>
              <a:pPr/>
              <a:t>4</a:t>
            </a:fld>
            <a:endParaRPr lang="it-IT" dirty="0"/>
          </a:p>
        </p:txBody>
      </p:sp>
      <p:sp>
        <p:nvSpPr>
          <p:cNvPr id="6" name="Segnaposto testo 5">
            <a:extLst>
              <a:ext uri="{FF2B5EF4-FFF2-40B4-BE49-F238E27FC236}">
                <a16:creationId xmlns:a16="http://schemas.microsoft.com/office/drawing/2014/main" id="{E7D666F5-50D1-D002-3537-39AF9C21C042}"/>
              </a:ext>
            </a:extLst>
          </p:cNvPr>
          <p:cNvSpPr>
            <a:spLocks noGrp="1"/>
          </p:cNvSpPr>
          <p:nvPr>
            <p:ph type="body" sz="quarter" idx="4294967295"/>
          </p:nvPr>
        </p:nvSpPr>
        <p:spPr>
          <a:xfrm>
            <a:off x="8131175" y="6741319"/>
            <a:ext cx="3917949" cy="116681"/>
          </a:xfrm>
        </p:spPr>
        <p:txBody>
          <a:bodyPr/>
          <a:lstStyle/>
          <a:p>
            <a:endParaRPr lang="it-IT"/>
          </a:p>
        </p:txBody>
      </p:sp>
      <p:sp>
        <p:nvSpPr>
          <p:cNvPr id="7" name="CasellaDiTesto 6">
            <a:extLst>
              <a:ext uri="{FF2B5EF4-FFF2-40B4-BE49-F238E27FC236}">
                <a16:creationId xmlns:a16="http://schemas.microsoft.com/office/drawing/2014/main" id="{0B3D5BDB-5923-061C-C95D-3249E08E508B}"/>
              </a:ext>
            </a:extLst>
          </p:cNvPr>
          <p:cNvSpPr txBox="1"/>
          <p:nvPr/>
        </p:nvSpPr>
        <p:spPr>
          <a:xfrm>
            <a:off x="1298448" y="1737360"/>
            <a:ext cx="4069080" cy="1015663"/>
          </a:xfrm>
          <a:prstGeom prst="rect">
            <a:avLst/>
          </a:prstGeom>
          <a:noFill/>
        </p:spPr>
        <p:txBody>
          <a:bodyPr wrap="square" rtlCol="0">
            <a:spAutoFit/>
          </a:bodyPr>
          <a:lstStyle/>
          <a:p>
            <a:pPr algn="ctr"/>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It is the science and engineering of making intelligent machines, especially intelligent computer programs…</a:t>
            </a:r>
            <a:endParaRPr lang="it-IT"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 name="CasellaDiTesto 7">
            <a:extLst>
              <a:ext uri="{FF2B5EF4-FFF2-40B4-BE49-F238E27FC236}">
                <a16:creationId xmlns:a16="http://schemas.microsoft.com/office/drawing/2014/main" id="{3100F33A-0AA8-15BC-3291-49F37453CAE1}"/>
              </a:ext>
            </a:extLst>
          </p:cNvPr>
          <p:cNvSpPr txBox="1"/>
          <p:nvPr/>
        </p:nvSpPr>
        <p:spPr>
          <a:xfrm>
            <a:off x="6718168" y="1737360"/>
            <a:ext cx="3794760" cy="1015663"/>
          </a:xfrm>
          <a:prstGeom prst="rect">
            <a:avLst/>
          </a:prstGeom>
          <a:noFill/>
        </p:spPr>
        <p:txBody>
          <a:bodyPr wrap="square" rtlCol="0">
            <a:spAutoFit/>
          </a:bodyPr>
          <a:lstStyle/>
          <a:p>
            <a:pPr algn="ctr"/>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…but AI does not have to confine itself to methods that are biologically observable.</a:t>
            </a:r>
            <a:endParaRPr lang="it-IT"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0" name="Picture 2" descr="Alan Turing, lo scienziato che decifrò Enigma">
            <a:extLst>
              <a:ext uri="{FF2B5EF4-FFF2-40B4-BE49-F238E27FC236}">
                <a16:creationId xmlns:a16="http://schemas.microsoft.com/office/drawing/2014/main" id="{F1C04B10-CD81-01AA-B98D-9BA3BF276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9570" y="4322649"/>
            <a:ext cx="1529583" cy="1965437"/>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C1B91CC8-09F1-54CB-E107-4983EAB3628B}"/>
              </a:ext>
            </a:extLst>
          </p:cNvPr>
          <p:cNvSpPr txBox="1"/>
          <p:nvPr/>
        </p:nvSpPr>
        <p:spPr>
          <a:xfrm>
            <a:off x="9529570" y="6267385"/>
            <a:ext cx="1529583" cy="338554"/>
          </a:xfrm>
          <a:prstGeom prst="rect">
            <a:avLst/>
          </a:prstGeom>
          <a:noFill/>
        </p:spPr>
        <p:txBody>
          <a:bodyPr wrap="square" rtlCol="0">
            <a:spAutoFit/>
          </a:bodyPr>
          <a:lstStyle/>
          <a:p>
            <a:pPr algn="ctr"/>
            <a:r>
              <a:rPr lang="en-US" sz="1600" dirty="0">
                <a:latin typeface="Roboto Condensed Light" panose="02000000000000000000" pitchFamily="2" charset="0"/>
                <a:ea typeface="Roboto Condensed Light" panose="02000000000000000000" pitchFamily="2" charset="0"/>
                <a:cs typeface="Roboto Condensed Light" panose="02000000000000000000" pitchFamily="2" charset="0"/>
              </a:rPr>
              <a:t>Alan Turing</a:t>
            </a:r>
            <a:endParaRPr lang="it-IT"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7812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0A20089-1911-1FD4-8A28-A644478E2530}"/>
              </a:ext>
            </a:extLst>
          </p:cNvPr>
          <p:cNvSpPr>
            <a:spLocks noGrp="1"/>
          </p:cNvSpPr>
          <p:nvPr>
            <p:ph idx="1"/>
          </p:nvPr>
        </p:nvSpPr>
        <p:spPr>
          <a:xfrm>
            <a:off x="232914" y="1020672"/>
            <a:ext cx="8854525" cy="5156291"/>
          </a:xfrm>
        </p:spPr>
        <p:txBody>
          <a:bodyPr/>
          <a:lstStyle/>
          <a:p>
            <a:r>
              <a:rPr lang="it-IT" b="1" dirty="0"/>
              <a:t>1950: </a:t>
            </a:r>
            <a:r>
              <a:rPr lang="it-IT" b="1" dirty="0" err="1"/>
              <a:t>initial</a:t>
            </a:r>
            <a:r>
              <a:rPr lang="it-IT" b="1" dirty="0"/>
              <a:t> </a:t>
            </a:r>
            <a:r>
              <a:rPr lang="it-IT" b="1" dirty="0" err="1"/>
              <a:t>enthusiasm</a:t>
            </a:r>
            <a:r>
              <a:rPr lang="it-IT" b="1" dirty="0"/>
              <a:t> for AI</a:t>
            </a:r>
          </a:p>
          <a:p>
            <a:pPr lvl="1"/>
            <a:r>
              <a:rPr lang="it-IT" b="1" dirty="0"/>
              <a:t>Turing Test</a:t>
            </a:r>
            <a:r>
              <a:rPr lang="it-IT" dirty="0"/>
              <a:t>: first </a:t>
            </a:r>
            <a:r>
              <a:rPr lang="it-IT" dirty="0" err="1"/>
              <a:t>resarches</a:t>
            </a:r>
            <a:r>
              <a:rPr lang="it-IT" dirty="0"/>
              <a:t> on intelligence </a:t>
            </a:r>
            <a:r>
              <a:rPr lang="it-IT" dirty="0" err="1"/>
              <a:t>applied</a:t>
            </a:r>
            <a:r>
              <a:rPr lang="it-IT" dirty="0"/>
              <a:t> to machines</a:t>
            </a:r>
          </a:p>
          <a:p>
            <a:pPr lvl="1"/>
            <a:r>
              <a:rPr lang="en-US" dirty="0"/>
              <a:t>1954: one of the first experiments in </a:t>
            </a:r>
            <a:r>
              <a:rPr lang="en-US" b="1" dirty="0"/>
              <a:t>machine translation </a:t>
            </a:r>
            <a:r>
              <a:rPr lang="en-US" dirty="0"/>
              <a:t>was executed</a:t>
            </a:r>
            <a:endParaRPr lang="it-IT" dirty="0"/>
          </a:p>
          <a:p>
            <a:pPr lvl="1"/>
            <a:r>
              <a:rPr lang="it-IT" dirty="0"/>
              <a:t>1955: </a:t>
            </a:r>
            <a:r>
              <a:rPr lang="en-US" dirty="0"/>
              <a:t>Arthur Samuel wrote a program that could </a:t>
            </a:r>
            <a:r>
              <a:rPr lang="en-US" b="1" dirty="0"/>
              <a:t>play checkers </a:t>
            </a:r>
            <a:r>
              <a:rPr lang="en-US" dirty="0"/>
              <a:t>very well</a:t>
            </a:r>
          </a:p>
          <a:p>
            <a:pPr lvl="1"/>
            <a:r>
              <a:rPr lang="en-US" dirty="0"/>
              <a:t>1957: Rosenblatt invented </a:t>
            </a:r>
            <a:r>
              <a:rPr lang="en-US" b="1" dirty="0" err="1"/>
              <a:t>perceptrons</a:t>
            </a:r>
            <a:r>
              <a:rPr lang="en-US" dirty="0"/>
              <a:t>, the seed of modern neural networks</a:t>
            </a:r>
          </a:p>
          <a:p>
            <a:pPr marL="457200" lvl="1" indent="0">
              <a:buNone/>
            </a:pPr>
            <a:r>
              <a:rPr lang="en-US" dirty="0"/>
              <a:t>→ tremendous hype and huge funding (thanks to also the Cold War)</a:t>
            </a:r>
          </a:p>
          <a:p>
            <a:endParaRPr lang="en-US" sz="900" dirty="0"/>
          </a:p>
          <a:p>
            <a:r>
              <a:rPr lang="en-US" b="1" dirty="0"/>
              <a:t>First AI winter</a:t>
            </a:r>
          </a:p>
          <a:p>
            <a:pPr lvl="1"/>
            <a:r>
              <a:rPr lang="it-IT" dirty="0"/>
              <a:t>McCarthy: «</a:t>
            </a:r>
            <a:r>
              <a:rPr lang="en-US" i="1" dirty="0"/>
              <a:t>AI is harder than we thought!</a:t>
            </a:r>
            <a:r>
              <a:rPr lang="it-IT" dirty="0"/>
              <a:t>»</a:t>
            </a:r>
          </a:p>
          <a:p>
            <a:pPr lvl="1"/>
            <a:r>
              <a:rPr lang="it-IT" dirty="0" err="1"/>
              <a:t>Hutchins</a:t>
            </a:r>
            <a:r>
              <a:rPr lang="it-IT" dirty="0"/>
              <a:t>: «</a:t>
            </a:r>
            <a:r>
              <a:rPr lang="en-US" i="1" dirty="0"/>
              <a:t>the quiet decade of machine translation</a:t>
            </a:r>
            <a:r>
              <a:rPr lang="it-IT" dirty="0"/>
              <a:t>»</a:t>
            </a:r>
          </a:p>
          <a:p>
            <a:pPr lvl="1"/>
            <a:r>
              <a:rPr lang="en-US" dirty="0"/>
              <a:t>Minsky and </a:t>
            </a:r>
            <a:r>
              <a:rPr lang="en-US" dirty="0" err="1"/>
              <a:t>Papert</a:t>
            </a:r>
            <a:r>
              <a:rPr lang="en-US" dirty="0"/>
              <a:t> proved that </a:t>
            </a:r>
            <a:r>
              <a:rPr lang="en-US" b="1" dirty="0" err="1"/>
              <a:t>perceptrons</a:t>
            </a:r>
            <a:r>
              <a:rPr lang="en-US" b="1" dirty="0"/>
              <a:t> could only be trained to solve linear separable problems</a:t>
            </a:r>
            <a:r>
              <a:rPr lang="en-US" dirty="0"/>
              <a:t>. </a:t>
            </a:r>
            <a:r>
              <a:rPr lang="en-US" b="1" dirty="0"/>
              <a:t>Mathematical problems </a:t>
            </a:r>
            <a:r>
              <a:rPr lang="en-US" dirty="0"/>
              <a:t>limit the adoption of more layers to solve non-linear problems.</a:t>
            </a:r>
          </a:p>
          <a:p>
            <a:pPr lvl="1"/>
            <a:r>
              <a:rPr lang="en-US" dirty="0"/>
              <a:t>1973: </a:t>
            </a:r>
            <a:r>
              <a:rPr lang="en-US" i="1" dirty="0"/>
              <a:t>promises of AI researchers were exaggerated </a:t>
            </a:r>
            <a:r>
              <a:rPr lang="en-US" dirty="0"/>
              <a:t>(</a:t>
            </a:r>
            <a:r>
              <a:rPr lang="en-US" b="1" dirty="0" err="1"/>
              <a:t>Lighthill</a:t>
            </a:r>
            <a:r>
              <a:rPr lang="en-US" b="1" dirty="0"/>
              <a:t> report</a:t>
            </a:r>
            <a:r>
              <a:rPr lang="en-US" dirty="0"/>
              <a:t>)</a:t>
            </a:r>
          </a:p>
          <a:p>
            <a:pPr lvl="1"/>
            <a:endParaRPr lang="it-IT" dirty="0"/>
          </a:p>
        </p:txBody>
      </p:sp>
      <p:pic>
        <p:nvPicPr>
          <p:cNvPr id="7" name="Elementi multimediali online 6" title="The Lighthill debate on Artificial Intelligence: &quot;The general purpose robot is a mirage&quot;">
            <a:hlinkClick r:id="" action="ppaction://media"/>
            <a:extLst>
              <a:ext uri="{FF2B5EF4-FFF2-40B4-BE49-F238E27FC236}">
                <a16:creationId xmlns:a16="http://schemas.microsoft.com/office/drawing/2014/main" id="{82472CEA-211B-9FD7-9EA0-8AA061724620}"/>
              </a:ext>
            </a:extLst>
          </p:cNvPr>
          <p:cNvPicPr>
            <a:picLocks noGrp="1" noRot="1" noChangeAspect="1"/>
          </p:cNvPicPr>
          <p:nvPr>
            <p:ph sz="quarter" idx="13"/>
            <a:videoFile r:link="rId1"/>
          </p:nvPr>
        </p:nvPicPr>
        <p:blipFill>
          <a:blip r:embed="rId3"/>
          <a:stretch>
            <a:fillRect/>
          </a:stretch>
        </p:blipFill>
        <p:spPr>
          <a:xfrm>
            <a:off x="9440359" y="4031014"/>
            <a:ext cx="2458855" cy="1844139"/>
          </a:xfrm>
          <a:prstGeom prst="rect">
            <a:avLst/>
          </a:prstGeom>
        </p:spPr>
      </p:pic>
      <p:sp>
        <p:nvSpPr>
          <p:cNvPr id="4" name="Titolo 3">
            <a:extLst>
              <a:ext uri="{FF2B5EF4-FFF2-40B4-BE49-F238E27FC236}">
                <a16:creationId xmlns:a16="http://schemas.microsoft.com/office/drawing/2014/main" id="{C016252D-323A-4352-E406-5E9F9474E74C}"/>
              </a:ext>
            </a:extLst>
          </p:cNvPr>
          <p:cNvSpPr>
            <a:spLocks noGrp="1"/>
          </p:cNvSpPr>
          <p:nvPr>
            <p:ph type="title"/>
          </p:nvPr>
        </p:nvSpPr>
        <p:spPr/>
        <p:txBody>
          <a:bodyPr/>
          <a:lstStyle/>
          <a:p>
            <a:r>
              <a:rPr lang="it-IT" dirty="0"/>
              <a:t>A brief history of AI</a:t>
            </a:r>
          </a:p>
        </p:txBody>
      </p:sp>
      <p:sp>
        <p:nvSpPr>
          <p:cNvPr id="5" name="Segnaposto numero diapositiva 4">
            <a:extLst>
              <a:ext uri="{FF2B5EF4-FFF2-40B4-BE49-F238E27FC236}">
                <a16:creationId xmlns:a16="http://schemas.microsoft.com/office/drawing/2014/main" id="{EBAC940D-5DE4-97B1-145F-9D218517F3DE}"/>
              </a:ext>
            </a:extLst>
          </p:cNvPr>
          <p:cNvSpPr>
            <a:spLocks noGrp="1"/>
          </p:cNvSpPr>
          <p:nvPr>
            <p:ph type="sldNum" sz="quarter" idx="12"/>
          </p:nvPr>
        </p:nvSpPr>
        <p:spPr/>
        <p:txBody>
          <a:bodyPr/>
          <a:lstStyle/>
          <a:p>
            <a:fld id="{EAB430A7-3CA7-4B68-A358-CDC4EFF6F2FE}" type="slidenum">
              <a:rPr lang="it-IT" smtClean="0"/>
              <a:pPr/>
              <a:t>40</a:t>
            </a:fld>
            <a:endParaRPr lang="it-IT" dirty="0"/>
          </a:p>
        </p:txBody>
      </p:sp>
      <p:sp>
        <p:nvSpPr>
          <p:cNvPr id="6" name="Segnaposto testo 5">
            <a:extLst>
              <a:ext uri="{FF2B5EF4-FFF2-40B4-BE49-F238E27FC236}">
                <a16:creationId xmlns:a16="http://schemas.microsoft.com/office/drawing/2014/main" id="{FC7FC860-7A6F-811F-776E-66D04C290410}"/>
              </a:ext>
            </a:extLst>
          </p:cNvPr>
          <p:cNvSpPr>
            <a:spLocks noGrp="1"/>
          </p:cNvSpPr>
          <p:nvPr>
            <p:ph type="body" sz="quarter" idx="4294967295"/>
          </p:nvPr>
        </p:nvSpPr>
        <p:spPr>
          <a:xfrm>
            <a:off x="8131175" y="6741319"/>
            <a:ext cx="3917949" cy="116681"/>
          </a:xfrm>
        </p:spPr>
        <p:txBody>
          <a:bodyPr/>
          <a:lstStyle/>
          <a:p>
            <a:endParaRPr lang="it-IT"/>
          </a:p>
        </p:txBody>
      </p:sp>
      <p:pic>
        <p:nvPicPr>
          <p:cNvPr id="4098" name="Picture 2" descr="Alan Turing, lo scienziato che decifrò Enigma">
            <a:extLst>
              <a:ext uri="{FF2B5EF4-FFF2-40B4-BE49-F238E27FC236}">
                <a16:creationId xmlns:a16="http://schemas.microsoft.com/office/drawing/2014/main" id="{58B0AC58-3D71-BD31-E952-994130A83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71" y="1137133"/>
            <a:ext cx="1783624" cy="2291867"/>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a:extLst>
              <a:ext uri="{FF2B5EF4-FFF2-40B4-BE49-F238E27FC236}">
                <a16:creationId xmlns:a16="http://schemas.microsoft.com/office/drawing/2014/main" id="{EF3A4113-616E-089E-00D9-EF31C5CE70F6}"/>
              </a:ext>
            </a:extLst>
          </p:cNvPr>
          <p:cNvSpPr txBox="1">
            <a:spLocks/>
          </p:cNvSpPr>
          <p:nvPr/>
        </p:nvSpPr>
        <p:spPr>
          <a:xfrm>
            <a:off x="240690" y="6262741"/>
            <a:ext cx="11115675" cy="4333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hlinkClick r:id="rId5"/>
              </a:rPr>
              <a:t>https://youtu.be/03p2CADwGF8</a:t>
            </a:r>
            <a:r>
              <a:rPr lang="it-IT" dirty="0"/>
              <a:t> </a:t>
            </a:r>
          </a:p>
        </p:txBody>
      </p:sp>
    </p:spTree>
    <p:extLst>
      <p:ext uri="{BB962C8B-B14F-4D97-AF65-F5344CB8AC3E}">
        <p14:creationId xmlns:p14="http://schemas.microsoft.com/office/powerpoint/2010/main" val="276546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212DB817-65D2-11CB-102C-B1499612F660}"/>
              </a:ext>
            </a:extLst>
          </p:cNvPr>
          <p:cNvSpPr>
            <a:spLocks noGrp="1"/>
          </p:cNvSpPr>
          <p:nvPr>
            <p:ph idx="1"/>
          </p:nvPr>
        </p:nvSpPr>
        <p:spPr>
          <a:xfrm>
            <a:off x="232913" y="1020672"/>
            <a:ext cx="9288159" cy="5156291"/>
          </a:xfrm>
        </p:spPr>
        <p:txBody>
          <a:bodyPr/>
          <a:lstStyle/>
          <a:p>
            <a:r>
              <a:rPr lang="it-IT" b="1" dirty="0"/>
              <a:t>1980: Boom times</a:t>
            </a:r>
          </a:p>
          <a:p>
            <a:pPr lvl="1"/>
            <a:r>
              <a:rPr lang="en-US" dirty="0"/>
              <a:t>Commercialization of new AI </a:t>
            </a:r>
            <a:r>
              <a:rPr lang="en-US" b="1" dirty="0"/>
              <a:t>Expert Systems </a:t>
            </a:r>
            <a:r>
              <a:rPr lang="en-US" dirty="0"/>
              <a:t>capable of reproducing human-decision making, through “</a:t>
            </a:r>
            <a:r>
              <a:rPr lang="en-US" b="1" dirty="0"/>
              <a:t>if-then-else</a:t>
            </a:r>
            <a:r>
              <a:rPr lang="en-US" dirty="0"/>
              <a:t>” rules (manually developed rules!)</a:t>
            </a:r>
          </a:p>
          <a:p>
            <a:pPr lvl="1"/>
            <a:r>
              <a:rPr lang="en-US" dirty="0"/>
              <a:t>Fields: financial planning, medical diagnosis, geological exploration, and microelectronic circuit design</a:t>
            </a:r>
          </a:p>
          <a:p>
            <a:pPr lvl="1"/>
            <a:r>
              <a:rPr lang="en-US" dirty="0"/>
              <a:t>Large </a:t>
            </a:r>
            <a:r>
              <a:rPr lang="en-US" b="1" dirty="0"/>
              <a:t>conferences</a:t>
            </a:r>
            <a:r>
              <a:rPr lang="en-US" dirty="0"/>
              <a:t>, like AAAI started</a:t>
            </a:r>
          </a:p>
          <a:p>
            <a:pPr marL="0" indent="0">
              <a:buNone/>
            </a:pPr>
            <a:endParaRPr lang="it-IT" sz="900" dirty="0"/>
          </a:p>
          <a:p>
            <a:r>
              <a:rPr lang="it-IT" b="1" dirty="0"/>
              <a:t>Second AI winter</a:t>
            </a:r>
          </a:p>
          <a:p>
            <a:pPr lvl="1"/>
            <a:r>
              <a:rPr lang="en-US" dirty="0"/>
              <a:t>Many tasks were </a:t>
            </a:r>
            <a:r>
              <a:rPr lang="en-US" b="1" dirty="0"/>
              <a:t>too complicated for engineers </a:t>
            </a:r>
            <a:r>
              <a:rPr lang="en-US" dirty="0"/>
              <a:t>to design rules around them manually</a:t>
            </a:r>
          </a:p>
          <a:p>
            <a:pPr lvl="1"/>
            <a:r>
              <a:rPr lang="en-US" b="1" dirty="0"/>
              <a:t>Decrease in funding</a:t>
            </a:r>
            <a:r>
              <a:rPr lang="en-US" dirty="0"/>
              <a:t> in AI research</a:t>
            </a:r>
          </a:p>
          <a:p>
            <a:pPr lvl="1"/>
            <a:r>
              <a:rPr lang="en-US" dirty="0"/>
              <a:t>Market of </a:t>
            </a:r>
            <a:r>
              <a:rPr lang="en-US" b="1" dirty="0"/>
              <a:t>Lisp</a:t>
            </a:r>
            <a:r>
              <a:rPr lang="en-US" dirty="0"/>
              <a:t> machines collapsed (hardware limitations):</a:t>
            </a:r>
          </a:p>
          <a:p>
            <a:pPr lvl="2"/>
            <a:r>
              <a:rPr lang="en-US" dirty="0"/>
              <a:t>Lisp:  symbolic high-level programming language with huge computational requirements</a:t>
            </a:r>
          </a:p>
          <a:p>
            <a:pPr lvl="2"/>
            <a:r>
              <a:rPr lang="en-US" dirty="0"/>
              <a:t>List machines: computer designed specifically to develop and run large artificial intelligence programs</a:t>
            </a:r>
          </a:p>
          <a:p>
            <a:pPr lvl="2"/>
            <a:r>
              <a:rPr lang="en-US" dirty="0"/>
              <a:t>Commercial hardware was designed and optimized for assembly- and Fortran-like programming languages</a:t>
            </a:r>
          </a:p>
          <a:p>
            <a:pPr lvl="2"/>
            <a:endParaRPr lang="en-US" dirty="0"/>
          </a:p>
          <a:p>
            <a:pPr lvl="1"/>
            <a:endParaRPr lang="it-IT" dirty="0"/>
          </a:p>
        </p:txBody>
      </p:sp>
      <p:sp>
        <p:nvSpPr>
          <p:cNvPr id="3" name="Segnaposto contenuto 2">
            <a:extLst>
              <a:ext uri="{FF2B5EF4-FFF2-40B4-BE49-F238E27FC236}">
                <a16:creationId xmlns:a16="http://schemas.microsoft.com/office/drawing/2014/main" id="{C1A41B94-FA0B-2BCF-1B0F-C3ACCAD5022D}"/>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3BC95A47-E68F-0A82-151F-9E7510AE65C1}"/>
              </a:ext>
            </a:extLst>
          </p:cNvPr>
          <p:cNvSpPr>
            <a:spLocks noGrp="1"/>
          </p:cNvSpPr>
          <p:nvPr>
            <p:ph type="title"/>
          </p:nvPr>
        </p:nvSpPr>
        <p:spPr/>
        <p:txBody>
          <a:bodyPr/>
          <a:lstStyle/>
          <a:p>
            <a:r>
              <a:rPr lang="it-IT" dirty="0"/>
              <a:t>A brief history of AI</a:t>
            </a:r>
          </a:p>
        </p:txBody>
      </p:sp>
      <p:sp>
        <p:nvSpPr>
          <p:cNvPr id="5" name="Segnaposto numero diapositiva 4">
            <a:extLst>
              <a:ext uri="{FF2B5EF4-FFF2-40B4-BE49-F238E27FC236}">
                <a16:creationId xmlns:a16="http://schemas.microsoft.com/office/drawing/2014/main" id="{533059DE-DD1E-ABD1-1F00-BEECB628B43B}"/>
              </a:ext>
            </a:extLst>
          </p:cNvPr>
          <p:cNvSpPr>
            <a:spLocks noGrp="1"/>
          </p:cNvSpPr>
          <p:nvPr>
            <p:ph type="sldNum" sz="quarter" idx="12"/>
          </p:nvPr>
        </p:nvSpPr>
        <p:spPr/>
        <p:txBody>
          <a:bodyPr/>
          <a:lstStyle/>
          <a:p>
            <a:fld id="{EAB430A7-3CA7-4B68-A358-CDC4EFF6F2FE}" type="slidenum">
              <a:rPr lang="it-IT" smtClean="0"/>
              <a:pPr/>
              <a:t>41</a:t>
            </a:fld>
            <a:endParaRPr lang="it-IT" dirty="0"/>
          </a:p>
        </p:txBody>
      </p:sp>
      <p:sp>
        <p:nvSpPr>
          <p:cNvPr id="6" name="Segnaposto testo 5">
            <a:extLst>
              <a:ext uri="{FF2B5EF4-FFF2-40B4-BE49-F238E27FC236}">
                <a16:creationId xmlns:a16="http://schemas.microsoft.com/office/drawing/2014/main" id="{77EAA245-2710-1EF6-906E-56DE940C1B3F}"/>
              </a:ext>
            </a:extLst>
          </p:cNvPr>
          <p:cNvSpPr>
            <a:spLocks noGrp="1"/>
          </p:cNvSpPr>
          <p:nvPr>
            <p:ph type="body" sz="quarter" idx="4294967295"/>
          </p:nvPr>
        </p:nvSpPr>
        <p:spPr>
          <a:xfrm>
            <a:off x="8131175" y="6741319"/>
            <a:ext cx="3917949" cy="116681"/>
          </a:xfrm>
        </p:spPr>
        <p:txBody>
          <a:bodyPr/>
          <a:lstStyle/>
          <a:p>
            <a:endParaRPr lang="it-IT"/>
          </a:p>
        </p:txBody>
      </p:sp>
      <p:pic>
        <p:nvPicPr>
          <p:cNvPr id="5122" name="Picture 2" descr="AAAI-80: Proceedings of the First National Conference on A.I.1980:  Amazon.co.uk: American Association for Artificial Intelligence:  9780865760523: Books">
            <a:extLst>
              <a:ext uri="{FF2B5EF4-FFF2-40B4-BE49-F238E27FC236}">
                <a16:creationId xmlns:a16="http://schemas.microsoft.com/office/drawing/2014/main" id="{85F173DE-13AD-53DB-2FB5-C48AF189E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2653" y="789715"/>
            <a:ext cx="2003173" cy="27964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SP Programming - App su Google Play">
            <a:extLst>
              <a:ext uri="{FF2B5EF4-FFF2-40B4-BE49-F238E27FC236}">
                <a16:creationId xmlns:a16="http://schemas.microsoft.com/office/drawing/2014/main" id="{D9F7A421-97C4-D2F3-2254-6EFB2429A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881" y="3962412"/>
            <a:ext cx="1898715" cy="189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07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275C242-62E1-9978-CB4A-AB96C75DB01A}"/>
              </a:ext>
            </a:extLst>
          </p:cNvPr>
          <p:cNvSpPr>
            <a:spLocks noGrp="1"/>
          </p:cNvSpPr>
          <p:nvPr>
            <p:ph idx="1"/>
          </p:nvPr>
        </p:nvSpPr>
        <p:spPr>
          <a:xfrm>
            <a:off x="232913" y="1020672"/>
            <a:ext cx="7006873" cy="5156291"/>
          </a:xfrm>
        </p:spPr>
        <p:txBody>
          <a:bodyPr>
            <a:normAutofit/>
          </a:bodyPr>
          <a:lstStyle/>
          <a:p>
            <a:r>
              <a:rPr lang="it-IT" b="1" dirty="0"/>
              <a:t>2012: Deep Learning </a:t>
            </a:r>
            <a:r>
              <a:rPr lang="it-IT" b="1" dirty="0" err="1"/>
              <a:t>revolution</a:t>
            </a:r>
            <a:r>
              <a:rPr lang="it-IT" b="1" dirty="0"/>
              <a:t>!</a:t>
            </a:r>
          </a:p>
          <a:p>
            <a:pPr lvl="1"/>
            <a:endParaRPr lang="it-IT" sz="900" b="1" dirty="0"/>
          </a:p>
          <a:p>
            <a:pPr marL="914400" lvl="1" indent="-457200">
              <a:buFont typeface="+mj-lt"/>
              <a:buAutoNum type="arabicPeriod"/>
            </a:pPr>
            <a:r>
              <a:rPr lang="it-IT" sz="2400" b="1" dirty="0" err="1"/>
              <a:t>Solved</a:t>
            </a:r>
            <a:r>
              <a:rPr lang="it-IT" sz="2400" b="1" dirty="0"/>
              <a:t> </a:t>
            </a:r>
            <a:r>
              <a:rPr lang="it-IT" sz="2400" b="1" dirty="0" err="1"/>
              <a:t>mathematical</a:t>
            </a:r>
            <a:r>
              <a:rPr lang="it-IT" sz="2400" b="1" dirty="0"/>
              <a:t> </a:t>
            </a:r>
            <a:r>
              <a:rPr lang="it-IT" sz="2400" b="1" dirty="0" err="1"/>
              <a:t>problems</a:t>
            </a:r>
            <a:endParaRPr lang="it-IT" sz="2400" b="1" dirty="0"/>
          </a:p>
          <a:p>
            <a:pPr lvl="2"/>
            <a:r>
              <a:rPr lang="en-US" sz="2000" dirty="0"/>
              <a:t>In 1975, </a:t>
            </a:r>
            <a:r>
              <a:rPr lang="en-US" sz="2000" dirty="0" err="1"/>
              <a:t>Werbos's</a:t>
            </a:r>
            <a:r>
              <a:rPr lang="en-US" sz="2000" dirty="0"/>
              <a:t> </a:t>
            </a:r>
            <a:r>
              <a:rPr lang="en-US" sz="2000" b="1" dirty="0"/>
              <a:t>backpropagation</a:t>
            </a:r>
            <a:r>
              <a:rPr lang="en-US" sz="2000" dirty="0"/>
              <a:t> algorithm introduced</a:t>
            </a:r>
          </a:p>
          <a:p>
            <a:pPr lvl="2"/>
            <a:r>
              <a:rPr lang="en-US" sz="2000" dirty="0"/>
              <a:t>1986: backpropagation algorithm adapt for neural networks by </a:t>
            </a:r>
            <a:r>
              <a:rPr lang="en-US" sz="2000" i="1" dirty="0" err="1"/>
              <a:t>Rumelhart</a:t>
            </a:r>
            <a:r>
              <a:rPr lang="en-US" sz="2000" i="1" dirty="0"/>
              <a:t>, Hinton &amp; Williams </a:t>
            </a:r>
            <a:r>
              <a:rPr lang="en-US" sz="2000" dirty="0"/>
              <a:t>→ enabled practical training of multi-layer networks!</a:t>
            </a:r>
          </a:p>
          <a:p>
            <a:pPr lvl="2"/>
            <a:r>
              <a:rPr lang="en-US" sz="2000" dirty="0"/>
              <a:t>New powerful Neural Networks → CNNs, GANs, …</a:t>
            </a:r>
          </a:p>
          <a:p>
            <a:pPr lvl="1"/>
            <a:endParaRPr lang="en-US" sz="900" b="1" dirty="0"/>
          </a:p>
          <a:p>
            <a:pPr marL="914400" lvl="1" indent="-457200">
              <a:buFont typeface="+mj-lt"/>
              <a:buAutoNum type="arabicPeriod" startAt="2"/>
            </a:pPr>
            <a:r>
              <a:rPr lang="en-US" sz="2400" b="1" dirty="0"/>
              <a:t>Huge improvement with the computational power</a:t>
            </a:r>
          </a:p>
          <a:p>
            <a:pPr lvl="2"/>
            <a:r>
              <a:rPr lang="en-US" sz="2000" dirty="0"/>
              <a:t>Recall all the aspects seen in my module on Computer Architectures, in particular the Moore’s Law</a:t>
            </a:r>
          </a:p>
          <a:p>
            <a:pPr lvl="2"/>
            <a:r>
              <a:rPr lang="en-US" sz="2000" dirty="0" err="1"/>
              <a:t>Tremenoud</a:t>
            </a:r>
            <a:r>
              <a:rPr lang="en-US" sz="2000" dirty="0"/>
              <a:t> advances in chip creation, circuit development, …</a:t>
            </a:r>
          </a:p>
          <a:p>
            <a:pPr lvl="2"/>
            <a:r>
              <a:rPr lang="en-US" sz="2000" dirty="0"/>
              <a:t>Introduction of </a:t>
            </a:r>
            <a:r>
              <a:rPr lang="en-US" sz="2000" b="1" dirty="0"/>
              <a:t>GPUs</a:t>
            </a:r>
            <a:r>
              <a:rPr lang="en-US" sz="2000" dirty="0"/>
              <a:t>!</a:t>
            </a:r>
          </a:p>
          <a:p>
            <a:pPr lvl="3"/>
            <a:r>
              <a:rPr lang="en-US" sz="2000" dirty="0"/>
              <a:t>First GPU announced in 1999 by Nvidia</a:t>
            </a:r>
          </a:p>
          <a:p>
            <a:pPr lvl="2"/>
            <a:endParaRPr lang="en-US" dirty="0"/>
          </a:p>
          <a:p>
            <a:pPr lvl="3"/>
            <a:endParaRPr lang="en-US" dirty="0"/>
          </a:p>
        </p:txBody>
      </p:sp>
      <p:sp>
        <p:nvSpPr>
          <p:cNvPr id="3" name="Segnaposto contenuto 2">
            <a:extLst>
              <a:ext uri="{FF2B5EF4-FFF2-40B4-BE49-F238E27FC236}">
                <a16:creationId xmlns:a16="http://schemas.microsoft.com/office/drawing/2014/main" id="{42607C03-B96C-64CA-8637-41D570D8748E}"/>
              </a:ext>
            </a:extLst>
          </p:cNvPr>
          <p:cNvSpPr>
            <a:spLocks noGrp="1"/>
          </p:cNvSpPr>
          <p:nvPr>
            <p:ph sz="quarter" idx="13"/>
          </p:nvPr>
        </p:nvSpPr>
        <p:spPr/>
        <p:txBody>
          <a:bodyPr/>
          <a:lstStyle/>
          <a:p>
            <a:endParaRPr lang="it-IT" dirty="0"/>
          </a:p>
        </p:txBody>
      </p:sp>
      <p:sp>
        <p:nvSpPr>
          <p:cNvPr id="4" name="Titolo 3">
            <a:extLst>
              <a:ext uri="{FF2B5EF4-FFF2-40B4-BE49-F238E27FC236}">
                <a16:creationId xmlns:a16="http://schemas.microsoft.com/office/drawing/2014/main" id="{BD7F084D-CC52-A46B-A81A-51FB8069196E}"/>
              </a:ext>
            </a:extLst>
          </p:cNvPr>
          <p:cNvSpPr>
            <a:spLocks noGrp="1"/>
          </p:cNvSpPr>
          <p:nvPr>
            <p:ph type="title"/>
          </p:nvPr>
        </p:nvSpPr>
        <p:spPr/>
        <p:txBody>
          <a:bodyPr/>
          <a:lstStyle/>
          <a:p>
            <a:r>
              <a:rPr lang="it-IT" dirty="0"/>
              <a:t>A brief history of AI</a:t>
            </a:r>
          </a:p>
        </p:txBody>
      </p:sp>
      <p:sp>
        <p:nvSpPr>
          <p:cNvPr id="5" name="Segnaposto numero diapositiva 4">
            <a:extLst>
              <a:ext uri="{FF2B5EF4-FFF2-40B4-BE49-F238E27FC236}">
                <a16:creationId xmlns:a16="http://schemas.microsoft.com/office/drawing/2014/main" id="{8085F715-C78A-4FAF-AAE0-FBD166443678}"/>
              </a:ext>
            </a:extLst>
          </p:cNvPr>
          <p:cNvSpPr>
            <a:spLocks noGrp="1"/>
          </p:cNvSpPr>
          <p:nvPr>
            <p:ph type="sldNum" sz="quarter" idx="12"/>
          </p:nvPr>
        </p:nvSpPr>
        <p:spPr/>
        <p:txBody>
          <a:bodyPr/>
          <a:lstStyle/>
          <a:p>
            <a:fld id="{EAB430A7-3CA7-4B68-A358-CDC4EFF6F2FE}" type="slidenum">
              <a:rPr lang="it-IT" smtClean="0"/>
              <a:pPr/>
              <a:t>42</a:t>
            </a:fld>
            <a:endParaRPr lang="it-IT" dirty="0"/>
          </a:p>
        </p:txBody>
      </p:sp>
      <p:sp>
        <p:nvSpPr>
          <p:cNvPr id="6" name="Segnaposto testo 5">
            <a:extLst>
              <a:ext uri="{FF2B5EF4-FFF2-40B4-BE49-F238E27FC236}">
                <a16:creationId xmlns:a16="http://schemas.microsoft.com/office/drawing/2014/main" id="{9F5D2552-28AF-4C84-306E-2E8B7000DA34}"/>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descr="Moore's law - Wikipedia">
            <a:extLst>
              <a:ext uri="{FF2B5EF4-FFF2-40B4-BE49-F238E27FC236}">
                <a16:creationId xmlns:a16="http://schemas.microsoft.com/office/drawing/2014/main" id="{5F246F85-0849-7616-528B-C78E6E94F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7849" y="754712"/>
            <a:ext cx="3614623" cy="2674288"/>
          </a:xfrm>
          <a:prstGeom prst="rect">
            <a:avLst/>
          </a:prstGeom>
          <a:noFill/>
          <a:extLst>
            <a:ext uri="{909E8E84-426E-40DD-AFC4-6F175D3DCCD1}">
              <a14:hiddenFill xmlns:a14="http://schemas.microsoft.com/office/drawing/2010/main">
                <a:solidFill>
                  <a:srgbClr val="FFFFFF"/>
                </a:solidFill>
              </a14:hiddenFill>
            </a:ext>
          </a:extLst>
        </p:spPr>
      </p:pic>
      <p:pic>
        <p:nvPicPr>
          <p:cNvPr id="8" name="Segnaposto contenuto 8">
            <a:extLst>
              <a:ext uri="{FF2B5EF4-FFF2-40B4-BE49-F238E27FC236}">
                <a16:creationId xmlns:a16="http://schemas.microsoft.com/office/drawing/2014/main" id="{949D21BA-94B9-F99B-253C-2C181E4853BA}"/>
              </a:ext>
            </a:extLst>
          </p:cNvPr>
          <p:cNvPicPr>
            <a:picLocks noChangeAspect="1"/>
          </p:cNvPicPr>
          <p:nvPr/>
        </p:nvPicPr>
        <p:blipFill rotWithShape="1">
          <a:blip r:embed="rId3"/>
          <a:srcRect l="923" t="1739" r="817"/>
          <a:stretch/>
        </p:blipFill>
        <p:spPr>
          <a:xfrm>
            <a:off x="7770641" y="3557588"/>
            <a:ext cx="3729037" cy="2419366"/>
          </a:xfrm>
          <a:prstGeom prst="rect">
            <a:avLst/>
          </a:prstGeom>
        </p:spPr>
      </p:pic>
    </p:spTree>
    <p:extLst>
      <p:ext uri="{BB962C8B-B14F-4D97-AF65-F5344CB8AC3E}">
        <p14:creationId xmlns:p14="http://schemas.microsoft.com/office/powerpoint/2010/main" val="366713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87970197-616B-8E8F-97D9-B179EA828148}"/>
              </a:ext>
            </a:extLst>
          </p:cNvPr>
          <p:cNvSpPr>
            <a:spLocks noGrp="1"/>
          </p:cNvSpPr>
          <p:nvPr>
            <p:ph idx="1"/>
          </p:nvPr>
        </p:nvSpPr>
        <p:spPr>
          <a:xfrm>
            <a:off x="232913" y="1020672"/>
            <a:ext cx="7101141" cy="5156291"/>
          </a:xfrm>
        </p:spPr>
        <p:txBody>
          <a:bodyPr/>
          <a:lstStyle/>
          <a:p>
            <a:pPr marL="457200" indent="-457200">
              <a:buFont typeface="+mj-lt"/>
              <a:buAutoNum type="arabicPeriod" startAt="3"/>
            </a:pPr>
            <a:r>
              <a:rPr lang="it-IT" b="1" dirty="0"/>
              <a:t>«</a:t>
            </a:r>
            <a:r>
              <a:rPr lang="it-IT" b="1" dirty="0" err="1"/>
              <a:t>Solved</a:t>
            </a:r>
            <a:r>
              <a:rPr lang="it-IT" b="1" dirty="0"/>
              <a:t>» </a:t>
            </a:r>
            <a:r>
              <a:rPr lang="it-IT" b="1" dirty="0" err="1"/>
              <a:t>problem</a:t>
            </a:r>
            <a:r>
              <a:rPr lang="it-IT" b="1" dirty="0"/>
              <a:t> with data</a:t>
            </a:r>
          </a:p>
          <a:p>
            <a:pPr lvl="1"/>
            <a:r>
              <a:rPr lang="it-IT" dirty="0"/>
              <a:t>AI models </a:t>
            </a:r>
            <a:r>
              <a:rPr lang="it-IT" dirty="0" err="1"/>
              <a:t>need</a:t>
            </a:r>
            <a:r>
              <a:rPr lang="it-IT" dirty="0"/>
              <a:t> </a:t>
            </a:r>
            <a:r>
              <a:rPr lang="it-IT" dirty="0" err="1"/>
              <a:t>huge</a:t>
            </a:r>
            <a:r>
              <a:rPr lang="it-IT" dirty="0"/>
              <a:t> </a:t>
            </a:r>
            <a:r>
              <a:rPr lang="it-IT" dirty="0" err="1"/>
              <a:t>amount</a:t>
            </a:r>
            <a:r>
              <a:rPr lang="it-IT" dirty="0"/>
              <a:t> of training data</a:t>
            </a:r>
          </a:p>
          <a:p>
            <a:pPr lvl="1"/>
            <a:r>
              <a:rPr lang="it-IT" dirty="0" err="1"/>
              <a:t>Currently</a:t>
            </a:r>
            <a:r>
              <a:rPr lang="it-IT" dirty="0"/>
              <a:t>, </a:t>
            </a:r>
            <a:r>
              <a:rPr lang="it-IT" dirty="0" err="1"/>
              <a:t>we</a:t>
            </a:r>
            <a:r>
              <a:rPr lang="it-IT" dirty="0"/>
              <a:t> are </a:t>
            </a:r>
            <a:r>
              <a:rPr lang="it-IT" dirty="0" err="1"/>
              <a:t>able</a:t>
            </a:r>
            <a:r>
              <a:rPr lang="it-IT" dirty="0"/>
              <a:t> to:</a:t>
            </a:r>
          </a:p>
          <a:p>
            <a:pPr lvl="2"/>
            <a:r>
              <a:rPr lang="it-IT" dirty="0"/>
              <a:t> </a:t>
            </a:r>
            <a:r>
              <a:rPr lang="it-IT" dirty="0" err="1"/>
              <a:t>Acquire</a:t>
            </a:r>
            <a:r>
              <a:rPr lang="it-IT" dirty="0"/>
              <a:t> a </a:t>
            </a:r>
            <a:r>
              <a:rPr lang="it-IT" dirty="0" err="1"/>
              <a:t>lot</a:t>
            </a:r>
            <a:r>
              <a:rPr lang="it-IT" dirty="0"/>
              <a:t> of data → IoT </a:t>
            </a:r>
            <a:r>
              <a:rPr lang="it-IT" dirty="0" err="1"/>
              <a:t>technlogies</a:t>
            </a:r>
            <a:endParaRPr lang="it-IT" dirty="0"/>
          </a:p>
          <a:p>
            <a:pPr lvl="2"/>
            <a:r>
              <a:rPr lang="it-IT" dirty="0"/>
              <a:t>Store </a:t>
            </a:r>
            <a:r>
              <a:rPr lang="it-IT" dirty="0" err="1"/>
              <a:t>huge</a:t>
            </a:r>
            <a:r>
              <a:rPr lang="it-IT" dirty="0"/>
              <a:t> </a:t>
            </a:r>
            <a:r>
              <a:rPr lang="it-IT" dirty="0" err="1"/>
              <a:t>amount</a:t>
            </a:r>
            <a:r>
              <a:rPr lang="it-IT" dirty="0"/>
              <a:t> of data → </a:t>
            </a:r>
            <a:r>
              <a:rPr lang="it-IT" dirty="0" err="1"/>
              <a:t>Improvements</a:t>
            </a:r>
            <a:r>
              <a:rPr lang="it-IT" dirty="0"/>
              <a:t> in storages</a:t>
            </a:r>
          </a:p>
          <a:p>
            <a:pPr lvl="1"/>
            <a:r>
              <a:rPr lang="it-IT" dirty="0"/>
              <a:t>Today, data are </a:t>
            </a:r>
            <a:r>
              <a:rPr lang="it-IT" dirty="0" err="1"/>
              <a:t>extremely</a:t>
            </a:r>
            <a:r>
              <a:rPr lang="it-IT" dirty="0"/>
              <a:t> </a:t>
            </a:r>
            <a:r>
              <a:rPr lang="it-IT" dirty="0" err="1"/>
              <a:t>important</a:t>
            </a:r>
            <a:r>
              <a:rPr lang="it-IT" dirty="0"/>
              <a:t>: «</a:t>
            </a:r>
            <a:r>
              <a:rPr lang="it-IT" i="1" dirty="0"/>
              <a:t>Data </a:t>
            </a:r>
            <a:r>
              <a:rPr lang="it-IT" i="1" dirty="0" err="1"/>
              <a:t>is</a:t>
            </a:r>
            <a:r>
              <a:rPr lang="it-IT" i="1" dirty="0"/>
              <a:t> the new oil</a:t>
            </a:r>
            <a:r>
              <a:rPr lang="it-IT" dirty="0"/>
              <a:t>»</a:t>
            </a:r>
          </a:p>
          <a:p>
            <a:pPr lvl="1"/>
            <a:r>
              <a:rPr lang="it-IT" dirty="0"/>
              <a:t>Today</a:t>
            </a:r>
            <a:r>
              <a:rPr lang="it-IT" b="1" dirty="0"/>
              <a:t>, the </a:t>
            </a:r>
            <a:r>
              <a:rPr lang="it-IT" b="1" dirty="0" err="1"/>
              <a:t>question</a:t>
            </a:r>
            <a:r>
              <a:rPr lang="it-IT" b="1" dirty="0"/>
              <a:t> </a:t>
            </a:r>
            <a:r>
              <a:rPr lang="it-IT" b="1" dirty="0" err="1"/>
              <a:t>is</a:t>
            </a:r>
            <a:r>
              <a:rPr lang="it-IT" b="1" dirty="0"/>
              <a:t> </a:t>
            </a:r>
            <a:r>
              <a:rPr lang="it-IT" b="1" dirty="0" err="1"/>
              <a:t>not</a:t>
            </a:r>
            <a:r>
              <a:rPr lang="it-IT" b="1" dirty="0"/>
              <a:t> </a:t>
            </a:r>
            <a:r>
              <a:rPr lang="it-IT" b="1" dirty="0" err="1"/>
              <a:t>if</a:t>
            </a:r>
            <a:r>
              <a:rPr lang="it-IT" b="1" dirty="0"/>
              <a:t> </a:t>
            </a:r>
            <a:r>
              <a:rPr lang="it-IT" b="1" dirty="0" err="1"/>
              <a:t>we</a:t>
            </a:r>
            <a:r>
              <a:rPr lang="it-IT" b="1" dirty="0"/>
              <a:t> are </a:t>
            </a:r>
            <a:r>
              <a:rPr lang="it-IT" b="1" dirty="0" err="1"/>
              <a:t>able</a:t>
            </a:r>
            <a:r>
              <a:rPr lang="it-IT" b="1" dirty="0"/>
              <a:t> to </a:t>
            </a:r>
            <a:r>
              <a:rPr lang="it-IT" b="1" dirty="0" err="1"/>
              <a:t>collect</a:t>
            </a:r>
            <a:r>
              <a:rPr lang="it-IT" b="1" dirty="0"/>
              <a:t> data, </a:t>
            </a:r>
            <a:r>
              <a:rPr lang="it-IT" b="1" dirty="0" err="1"/>
              <a:t>but</a:t>
            </a:r>
            <a:r>
              <a:rPr lang="it-IT" b="1" dirty="0"/>
              <a:t> </a:t>
            </a:r>
            <a:r>
              <a:rPr lang="it-IT" b="1" dirty="0" err="1"/>
              <a:t>if</a:t>
            </a:r>
            <a:r>
              <a:rPr lang="it-IT" b="1" dirty="0"/>
              <a:t> </a:t>
            </a:r>
            <a:r>
              <a:rPr lang="it-IT" b="1" dirty="0" err="1"/>
              <a:t>we</a:t>
            </a:r>
            <a:r>
              <a:rPr lang="it-IT" b="1" dirty="0"/>
              <a:t> are </a:t>
            </a:r>
            <a:r>
              <a:rPr lang="it-IT" b="1" dirty="0" err="1"/>
              <a:t>able</a:t>
            </a:r>
            <a:r>
              <a:rPr lang="it-IT" b="1" dirty="0"/>
              <a:t> to use </a:t>
            </a:r>
            <a:r>
              <a:rPr lang="it-IT" b="1" dirty="0" err="1"/>
              <a:t>them</a:t>
            </a:r>
            <a:endParaRPr lang="it-IT" b="1" dirty="0"/>
          </a:p>
          <a:p>
            <a:pPr lvl="2"/>
            <a:r>
              <a:rPr lang="it-IT" dirty="0"/>
              <a:t>The common </a:t>
            </a:r>
            <a:r>
              <a:rPr lang="it-IT" dirty="0" err="1"/>
              <a:t>development</a:t>
            </a:r>
            <a:r>
              <a:rPr lang="it-IT" dirty="0"/>
              <a:t> of an AI model in a company </a:t>
            </a:r>
            <a:r>
              <a:rPr lang="it-IT" dirty="0" err="1"/>
              <a:t>revolves</a:t>
            </a:r>
            <a:r>
              <a:rPr lang="it-IT" dirty="0"/>
              <a:t> </a:t>
            </a:r>
            <a:r>
              <a:rPr lang="it-IT" dirty="0" err="1"/>
              <a:t>around</a:t>
            </a:r>
            <a:r>
              <a:rPr lang="it-IT" dirty="0"/>
              <a:t> data, and </a:t>
            </a:r>
            <a:r>
              <a:rPr lang="it-IT" dirty="0" err="1"/>
              <a:t>acquiring</a:t>
            </a:r>
            <a:r>
              <a:rPr lang="it-IT" dirty="0"/>
              <a:t> new data </a:t>
            </a:r>
            <a:r>
              <a:rPr lang="it-IT" dirty="0" err="1"/>
              <a:t>is</a:t>
            </a:r>
            <a:r>
              <a:rPr lang="it-IT" dirty="0"/>
              <a:t> a </a:t>
            </a:r>
            <a:r>
              <a:rPr lang="it-IT" dirty="0" err="1"/>
              <a:t>fundamental</a:t>
            </a:r>
            <a:r>
              <a:rPr lang="it-IT" dirty="0"/>
              <a:t> part.</a:t>
            </a:r>
          </a:p>
        </p:txBody>
      </p:sp>
      <p:sp>
        <p:nvSpPr>
          <p:cNvPr id="3" name="Segnaposto contenuto 2">
            <a:extLst>
              <a:ext uri="{FF2B5EF4-FFF2-40B4-BE49-F238E27FC236}">
                <a16:creationId xmlns:a16="http://schemas.microsoft.com/office/drawing/2014/main" id="{BBACEF27-4A03-993F-2DBC-98A38FACEC0E}"/>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414F9AA6-D9C2-709B-BD2E-CC985FC0233E}"/>
              </a:ext>
            </a:extLst>
          </p:cNvPr>
          <p:cNvSpPr>
            <a:spLocks noGrp="1"/>
          </p:cNvSpPr>
          <p:nvPr>
            <p:ph type="title"/>
          </p:nvPr>
        </p:nvSpPr>
        <p:spPr/>
        <p:txBody>
          <a:bodyPr/>
          <a:lstStyle/>
          <a:p>
            <a:r>
              <a:rPr lang="it-IT" dirty="0"/>
              <a:t>A brief history of AI</a:t>
            </a:r>
          </a:p>
        </p:txBody>
      </p:sp>
      <p:sp>
        <p:nvSpPr>
          <p:cNvPr id="5" name="Segnaposto numero diapositiva 4">
            <a:extLst>
              <a:ext uri="{FF2B5EF4-FFF2-40B4-BE49-F238E27FC236}">
                <a16:creationId xmlns:a16="http://schemas.microsoft.com/office/drawing/2014/main" id="{A5B69896-1DE8-418B-7FBE-DA5ED8DB307D}"/>
              </a:ext>
            </a:extLst>
          </p:cNvPr>
          <p:cNvSpPr>
            <a:spLocks noGrp="1"/>
          </p:cNvSpPr>
          <p:nvPr>
            <p:ph type="sldNum" sz="quarter" idx="12"/>
          </p:nvPr>
        </p:nvSpPr>
        <p:spPr/>
        <p:txBody>
          <a:bodyPr/>
          <a:lstStyle/>
          <a:p>
            <a:fld id="{EAB430A7-3CA7-4B68-A358-CDC4EFF6F2FE}" type="slidenum">
              <a:rPr lang="it-IT" smtClean="0"/>
              <a:pPr/>
              <a:t>43</a:t>
            </a:fld>
            <a:endParaRPr lang="it-IT" dirty="0"/>
          </a:p>
        </p:txBody>
      </p:sp>
      <p:sp>
        <p:nvSpPr>
          <p:cNvPr id="6" name="Segnaposto testo 5">
            <a:extLst>
              <a:ext uri="{FF2B5EF4-FFF2-40B4-BE49-F238E27FC236}">
                <a16:creationId xmlns:a16="http://schemas.microsoft.com/office/drawing/2014/main" id="{EF8043CE-0B78-75A7-7BE7-6604D212F22B}"/>
              </a:ext>
            </a:extLst>
          </p:cNvPr>
          <p:cNvSpPr>
            <a:spLocks noGrp="1"/>
          </p:cNvSpPr>
          <p:nvPr>
            <p:ph type="body" sz="quarter" idx="4294967295"/>
          </p:nvPr>
        </p:nvSpPr>
        <p:spPr>
          <a:xfrm>
            <a:off x="8131175" y="6741319"/>
            <a:ext cx="3917949" cy="116681"/>
          </a:xfrm>
        </p:spPr>
        <p:txBody>
          <a:bodyPr/>
          <a:lstStyle/>
          <a:p>
            <a:endParaRPr lang="it-IT"/>
          </a:p>
        </p:txBody>
      </p:sp>
      <p:pic>
        <p:nvPicPr>
          <p:cNvPr id="7" name="Immagine 6">
            <a:extLst>
              <a:ext uri="{FF2B5EF4-FFF2-40B4-BE49-F238E27FC236}">
                <a16:creationId xmlns:a16="http://schemas.microsoft.com/office/drawing/2014/main" id="{7EE0CB56-77AE-F122-A095-7BD050186883}"/>
              </a:ext>
            </a:extLst>
          </p:cNvPr>
          <p:cNvPicPr>
            <a:picLocks noChangeAspect="1"/>
          </p:cNvPicPr>
          <p:nvPr/>
        </p:nvPicPr>
        <p:blipFill>
          <a:blip r:embed="rId2"/>
          <a:stretch>
            <a:fillRect/>
          </a:stretch>
        </p:blipFill>
        <p:spPr>
          <a:xfrm>
            <a:off x="3706931" y="4447011"/>
            <a:ext cx="4714875" cy="1514475"/>
          </a:xfrm>
          <a:prstGeom prst="rect">
            <a:avLst/>
          </a:prstGeom>
        </p:spPr>
      </p:pic>
      <p:pic>
        <p:nvPicPr>
          <p:cNvPr id="6146" name="Picture 2" descr="DATA IS THE NEW OIL">
            <a:extLst>
              <a:ext uri="{FF2B5EF4-FFF2-40B4-BE49-F238E27FC236}">
                <a16:creationId xmlns:a16="http://schemas.microsoft.com/office/drawing/2014/main" id="{2F6576B8-2F5E-FCFB-F351-725FF4E42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8" r="13386"/>
          <a:stretch/>
        </p:blipFill>
        <p:spPr bwMode="auto">
          <a:xfrm>
            <a:off x="7965649" y="769940"/>
            <a:ext cx="3726204" cy="305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10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459A5930-8F18-44BF-93E9-2637E440A4D0}"/>
              </a:ext>
            </a:extLst>
          </p:cNvPr>
          <p:cNvPicPr>
            <a:picLocks noGrp="1" noChangeAspect="1"/>
          </p:cNvPicPr>
          <p:nvPr>
            <p:ph idx="1"/>
          </p:nvPr>
        </p:nvPicPr>
        <p:blipFill>
          <a:blip r:embed="rId2"/>
          <a:stretch>
            <a:fillRect/>
          </a:stretch>
        </p:blipFill>
        <p:spPr>
          <a:xfrm>
            <a:off x="3031728" y="954740"/>
            <a:ext cx="6128544" cy="3926423"/>
          </a:xfrm>
        </p:spPr>
      </p:pic>
      <p:sp>
        <p:nvSpPr>
          <p:cNvPr id="3" name="Segnaposto contenuto 2">
            <a:extLst>
              <a:ext uri="{FF2B5EF4-FFF2-40B4-BE49-F238E27FC236}">
                <a16:creationId xmlns:a16="http://schemas.microsoft.com/office/drawing/2014/main" id="{93BF9717-1D26-4E7B-9079-2DCD4C0B522D}"/>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F438564A-DC88-47F1-BCFA-E054ED13B9BD}"/>
              </a:ext>
            </a:extLst>
          </p:cNvPr>
          <p:cNvSpPr>
            <a:spLocks noGrp="1"/>
          </p:cNvSpPr>
          <p:nvPr>
            <p:ph type="title"/>
          </p:nvPr>
        </p:nvSpPr>
        <p:spPr/>
        <p:txBody>
          <a:bodyPr/>
          <a:lstStyle/>
          <a:p>
            <a:r>
              <a:rPr lang="it-IT" dirty="0"/>
              <a:t>Future </a:t>
            </a:r>
            <a:r>
              <a:rPr lang="it-IT" dirty="0" err="1"/>
              <a:t>is</a:t>
            </a:r>
            <a:r>
              <a:rPr lang="it-IT" dirty="0"/>
              <a:t> </a:t>
            </a:r>
            <a:r>
              <a:rPr lang="it-IT" dirty="0" err="1"/>
              <a:t>now</a:t>
            </a:r>
            <a:r>
              <a:rPr lang="it-IT" dirty="0"/>
              <a:t>!</a:t>
            </a:r>
          </a:p>
        </p:txBody>
      </p:sp>
      <p:sp>
        <p:nvSpPr>
          <p:cNvPr id="5" name="Segnaposto numero diapositiva 4">
            <a:extLst>
              <a:ext uri="{FF2B5EF4-FFF2-40B4-BE49-F238E27FC236}">
                <a16:creationId xmlns:a16="http://schemas.microsoft.com/office/drawing/2014/main" id="{C2F1340A-5B66-4D58-A35F-DB8F0B351AA8}"/>
              </a:ext>
            </a:extLst>
          </p:cNvPr>
          <p:cNvSpPr>
            <a:spLocks noGrp="1"/>
          </p:cNvSpPr>
          <p:nvPr>
            <p:ph type="sldNum" sz="quarter" idx="12"/>
          </p:nvPr>
        </p:nvSpPr>
        <p:spPr/>
        <p:txBody>
          <a:bodyPr/>
          <a:lstStyle/>
          <a:p>
            <a:fld id="{EAB430A7-3CA7-4B68-A358-CDC4EFF6F2FE}" type="slidenum">
              <a:rPr lang="it-IT" smtClean="0"/>
              <a:pPr/>
              <a:t>44</a:t>
            </a:fld>
            <a:endParaRPr lang="it-IT" dirty="0"/>
          </a:p>
        </p:txBody>
      </p:sp>
      <p:sp>
        <p:nvSpPr>
          <p:cNvPr id="6" name="Segnaposto testo 5">
            <a:extLst>
              <a:ext uri="{FF2B5EF4-FFF2-40B4-BE49-F238E27FC236}">
                <a16:creationId xmlns:a16="http://schemas.microsoft.com/office/drawing/2014/main" id="{F035F6C9-67AA-4390-B596-E1385C043A8D}"/>
              </a:ext>
            </a:extLst>
          </p:cNvPr>
          <p:cNvSpPr>
            <a:spLocks noGrp="1"/>
          </p:cNvSpPr>
          <p:nvPr>
            <p:ph type="body" sz="quarter" idx="4294967295"/>
          </p:nvPr>
        </p:nvSpPr>
        <p:spPr>
          <a:xfrm>
            <a:off x="8131175" y="6741319"/>
            <a:ext cx="3917949" cy="116681"/>
          </a:xfrm>
        </p:spPr>
        <p:txBody>
          <a:bodyPr/>
          <a:lstStyle/>
          <a:p>
            <a:endParaRPr lang="it-IT"/>
          </a:p>
        </p:txBody>
      </p:sp>
      <p:sp>
        <p:nvSpPr>
          <p:cNvPr id="7" name="CasellaDiTesto 6">
            <a:extLst>
              <a:ext uri="{FF2B5EF4-FFF2-40B4-BE49-F238E27FC236}">
                <a16:creationId xmlns:a16="http://schemas.microsoft.com/office/drawing/2014/main" id="{4C6F7736-60EF-DFC3-1183-0BD2323A9BE3}"/>
              </a:ext>
            </a:extLst>
          </p:cNvPr>
          <p:cNvSpPr txBox="1"/>
          <p:nvPr/>
        </p:nvSpPr>
        <p:spPr>
          <a:xfrm>
            <a:off x="268432" y="4918604"/>
            <a:ext cx="1165513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Roboto Condensed Light" panose="02000000000000000000" pitchFamily="2" charset="0"/>
                <a:ea typeface="Roboto Condensed Light" panose="02000000000000000000" pitchFamily="2" charset="0"/>
              </a:rPr>
              <a:t>The “AI revolution” started about 10 years ago</a:t>
            </a:r>
          </a:p>
          <a:p>
            <a:pPr marL="342900" indent="-342900">
              <a:buFont typeface="Arial" panose="020B0604020202020204" pitchFamily="34" charset="0"/>
              <a:buChar char="•"/>
            </a:pPr>
            <a:r>
              <a:rPr lang="en-US" sz="2000" dirty="0">
                <a:latin typeface="Roboto Condensed Light" panose="02000000000000000000" pitchFamily="2" charset="0"/>
                <a:ea typeface="Roboto Condensed Light" panose="02000000000000000000" pitchFamily="2" charset="0"/>
              </a:rPr>
              <a:t>Right now, AI from an academic research topic </a:t>
            </a:r>
            <a:r>
              <a:rPr lang="en-US" sz="2000" b="1" dirty="0">
                <a:latin typeface="Roboto Condensed Light" panose="02000000000000000000" pitchFamily="2" charset="0"/>
                <a:ea typeface="Roboto Condensed Light" panose="02000000000000000000" pitchFamily="2" charset="0"/>
              </a:rPr>
              <a:t>is becoming a business reality</a:t>
            </a:r>
          </a:p>
          <a:p>
            <a:pPr marL="800100" lvl="1" indent="-342900">
              <a:buFont typeface="Arial" panose="020B0604020202020204" pitchFamily="34" charset="0"/>
              <a:buChar char="•"/>
            </a:pPr>
            <a:r>
              <a:rPr lang="en-US" sz="2000" dirty="0">
                <a:latin typeface="Roboto Condensed Light" panose="02000000000000000000" pitchFamily="2" charset="0"/>
                <a:ea typeface="Roboto Condensed Light" panose="02000000000000000000" pitchFamily="2" charset="0"/>
              </a:rPr>
              <a:t>It is time to strike while the iron is hot!</a:t>
            </a:r>
          </a:p>
          <a:p>
            <a:pPr marL="800100" lvl="1" indent="-342900">
              <a:buFont typeface="Arial" panose="020B0604020202020204" pitchFamily="34" charset="0"/>
              <a:buChar char="•"/>
            </a:pPr>
            <a:r>
              <a:rPr lang="en-US" sz="2000" dirty="0">
                <a:latin typeface="Roboto Condensed Light" panose="02000000000000000000" pitchFamily="2" charset="0"/>
                <a:ea typeface="Roboto Condensed Light" panose="02000000000000000000" pitchFamily="2" charset="0"/>
              </a:rPr>
              <a:t>There is a need for professionals who know how to manage this process</a:t>
            </a:r>
            <a:endParaRPr lang="it-IT" sz="2000" dirty="0">
              <a:latin typeface="Roboto Condensed Light" panose="02000000000000000000" pitchFamily="2" charset="0"/>
              <a:ea typeface="Roboto Condensed Light" panose="02000000000000000000" pitchFamily="2" charset="0"/>
            </a:endParaRPr>
          </a:p>
        </p:txBody>
      </p:sp>
      <p:sp>
        <p:nvSpPr>
          <p:cNvPr id="2" name="Freccia a destra 1">
            <a:extLst>
              <a:ext uri="{FF2B5EF4-FFF2-40B4-BE49-F238E27FC236}">
                <a16:creationId xmlns:a16="http://schemas.microsoft.com/office/drawing/2014/main" id="{B1976542-5CF8-D557-A05B-090750C50EC2}"/>
              </a:ext>
            </a:extLst>
          </p:cNvPr>
          <p:cNvSpPr/>
          <p:nvPr/>
        </p:nvSpPr>
        <p:spPr>
          <a:xfrm rot="3485193">
            <a:off x="3186259" y="3564638"/>
            <a:ext cx="565608"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828835BE-525B-6B43-1F87-5A23E5F019EF}"/>
              </a:ext>
            </a:extLst>
          </p:cNvPr>
          <p:cNvSpPr/>
          <p:nvPr/>
        </p:nvSpPr>
        <p:spPr>
          <a:xfrm rot="3485193">
            <a:off x="5178178" y="2168085"/>
            <a:ext cx="565608"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58BD9354-5356-DDF4-045F-CC674B88EC02}"/>
              </a:ext>
            </a:extLst>
          </p:cNvPr>
          <p:cNvSpPr/>
          <p:nvPr/>
        </p:nvSpPr>
        <p:spPr>
          <a:xfrm rot="3485193">
            <a:off x="5853269" y="1765726"/>
            <a:ext cx="565608"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9F6C7663-F17E-C9DC-5134-857F95CD5611}"/>
              </a:ext>
            </a:extLst>
          </p:cNvPr>
          <p:cNvSpPr/>
          <p:nvPr/>
        </p:nvSpPr>
        <p:spPr>
          <a:xfrm rot="3485193">
            <a:off x="7691497" y="539446"/>
            <a:ext cx="565608"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8929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22E7ED6-52F3-27A6-FB53-25F02181BE39}"/>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F0C3684E-4F0A-0BE8-BFE4-79ACAC210473}"/>
              </a:ext>
            </a:extLst>
          </p:cNvPr>
          <p:cNvSpPr>
            <a:spLocks noGrp="1"/>
          </p:cNvSpPr>
          <p:nvPr>
            <p:ph type="title"/>
          </p:nvPr>
        </p:nvSpPr>
        <p:spPr/>
        <p:txBody>
          <a:bodyPr/>
          <a:lstStyle/>
          <a:p>
            <a:r>
              <a:rPr lang="it-IT" dirty="0"/>
              <a:t>Future </a:t>
            </a:r>
            <a:r>
              <a:rPr lang="it-IT" dirty="0" err="1"/>
              <a:t>is</a:t>
            </a:r>
            <a:r>
              <a:rPr lang="it-IT" dirty="0"/>
              <a:t> </a:t>
            </a:r>
            <a:r>
              <a:rPr lang="it-IT" dirty="0" err="1"/>
              <a:t>now</a:t>
            </a:r>
            <a:r>
              <a:rPr lang="it-IT" dirty="0"/>
              <a:t>!</a:t>
            </a:r>
          </a:p>
        </p:txBody>
      </p:sp>
      <p:sp>
        <p:nvSpPr>
          <p:cNvPr id="5" name="Segnaposto numero diapositiva 4">
            <a:extLst>
              <a:ext uri="{FF2B5EF4-FFF2-40B4-BE49-F238E27FC236}">
                <a16:creationId xmlns:a16="http://schemas.microsoft.com/office/drawing/2014/main" id="{CA534E18-01FA-43C8-D1B8-CC2FEF94E4BE}"/>
              </a:ext>
            </a:extLst>
          </p:cNvPr>
          <p:cNvSpPr>
            <a:spLocks noGrp="1"/>
          </p:cNvSpPr>
          <p:nvPr>
            <p:ph type="sldNum" sz="quarter" idx="12"/>
          </p:nvPr>
        </p:nvSpPr>
        <p:spPr/>
        <p:txBody>
          <a:bodyPr/>
          <a:lstStyle/>
          <a:p>
            <a:fld id="{EAB430A7-3CA7-4B68-A358-CDC4EFF6F2FE}" type="slidenum">
              <a:rPr lang="it-IT" smtClean="0"/>
              <a:pPr/>
              <a:t>45</a:t>
            </a:fld>
            <a:endParaRPr lang="it-IT" dirty="0"/>
          </a:p>
        </p:txBody>
      </p:sp>
      <p:sp>
        <p:nvSpPr>
          <p:cNvPr id="6" name="Segnaposto testo 5">
            <a:extLst>
              <a:ext uri="{FF2B5EF4-FFF2-40B4-BE49-F238E27FC236}">
                <a16:creationId xmlns:a16="http://schemas.microsoft.com/office/drawing/2014/main" id="{8B0BEEDE-1E15-F73A-44BD-ED4F44BDDC79}"/>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4" descr="AI &amp; Machine Learning">
            <a:extLst>
              <a:ext uri="{FF2B5EF4-FFF2-40B4-BE49-F238E27FC236}">
                <a16:creationId xmlns:a16="http://schemas.microsoft.com/office/drawing/2014/main" id="{AB962A4A-AB0C-5C2E-F59C-8C6DDEF52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112" y="1258927"/>
            <a:ext cx="11661775" cy="474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84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4BA7C1-A6A8-397A-A4A5-321760F48C03}"/>
              </a:ext>
            </a:extLst>
          </p:cNvPr>
          <p:cNvSpPr>
            <a:spLocks noGrp="1"/>
          </p:cNvSpPr>
          <p:nvPr>
            <p:ph type="ctrTitle"/>
          </p:nvPr>
        </p:nvSpPr>
        <p:spPr/>
        <p:txBody>
          <a:bodyPr/>
          <a:lstStyle/>
          <a:p>
            <a:r>
              <a:rPr lang="it-IT" dirty="0"/>
              <a:t>1L</a:t>
            </a:r>
            <a:br>
              <a:rPr lang="it-IT" dirty="0"/>
            </a:br>
            <a:r>
              <a:rPr lang="it-IT" dirty="0" err="1"/>
              <a:t>Laboratory</a:t>
            </a:r>
            <a:endParaRPr lang="it-IT" dirty="0"/>
          </a:p>
        </p:txBody>
      </p:sp>
      <p:sp>
        <p:nvSpPr>
          <p:cNvPr id="3" name="Sottotitolo 2">
            <a:extLst>
              <a:ext uri="{FF2B5EF4-FFF2-40B4-BE49-F238E27FC236}">
                <a16:creationId xmlns:a16="http://schemas.microsoft.com/office/drawing/2014/main" id="{378DA917-C894-104D-FE2B-9F89D6896E88}"/>
              </a:ext>
            </a:extLst>
          </p:cNvPr>
          <p:cNvSpPr>
            <a:spLocks noGrp="1"/>
          </p:cNvSpPr>
          <p:nvPr>
            <p:ph type="subTitle" idx="1"/>
          </p:nvPr>
        </p:nvSpPr>
        <p:spPr/>
        <p:txBody>
          <a:bodyPr/>
          <a:lstStyle/>
          <a:p>
            <a:r>
              <a:rPr lang="it-IT" dirty="0" err="1"/>
              <a:t>Introduction</a:t>
            </a:r>
            <a:r>
              <a:rPr lang="it-IT" dirty="0"/>
              <a:t> to </a:t>
            </a:r>
            <a:r>
              <a:rPr lang="it-IT" dirty="0" err="1"/>
              <a:t>Colab</a:t>
            </a:r>
            <a:endParaRPr lang="it-IT" dirty="0"/>
          </a:p>
        </p:txBody>
      </p:sp>
      <p:sp>
        <p:nvSpPr>
          <p:cNvPr id="4" name="Segnaposto numero diapositiva 3">
            <a:extLst>
              <a:ext uri="{FF2B5EF4-FFF2-40B4-BE49-F238E27FC236}">
                <a16:creationId xmlns:a16="http://schemas.microsoft.com/office/drawing/2014/main" id="{E76E6B26-9EC3-F19B-6371-E6D2EF81F88B}"/>
              </a:ext>
            </a:extLst>
          </p:cNvPr>
          <p:cNvSpPr>
            <a:spLocks noGrp="1"/>
          </p:cNvSpPr>
          <p:nvPr>
            <p:ph type="sldNum" sz="quarter" idx="12"/>
          </p:nvPr>
        </p:nvSpPr>
        <p:spPr/>
        <p:txBody>
          <a:bodyPr/>
          <a:lstStyle/>
          <a:p>
            <a:fld id="{EAB430A7-3CA7-4B68-A358-CDC4EFF6F2FE}" type="slidenum">
              <a:rPr lang="it-IT" smtClean="0"/>
              <a:t>46</a:t>
            </a:fld>
            <a:endParaRPr lang="it-IT"/>
          </a:p>
        </p:txBody>
      </p:sp>
    </p:spTree>
    <p:extLst>
      <p:ext uri="{BB962C8B-B14F-4D97-AF65-F5344CB8AC3E}">
        <p14:creationId xmlns:p14="http://schemas.microsoft.com/office/powerpoint/2010/main" val="333387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1C09B58A-DD9C-DDD5-6410-2A01E842E0A2}"/>
              </a:ext>
            </a:extLst>
          </p:cNvPr>
          <p:cNvSpPr>
            <a:spLocks noGrp="1"/>
          </p:cNvSpPr>
          <p:nvPr>
            <p:ph idx="1"/>
          </p:nvPr>
        </p:nvSpPr>
        <p:spPr/>
        <p:txBody>
          <a:bodyPr>
            <a:noAutofit/>
          </a:bodyPr>
          <a:lstStyle/>
          <a:p>
            <a:r>
              <a:rPr lang="it-IT" dirty="0"/>
              <a:t>In </a:t>
            </a:r>
            <a:r>
              <a:rPr lang="it-IT" dirty="0" err="1"/>
              <a:t>our</a:t>
            </a:r>
            <a:r>
              <a:rPr lang="it-IT" dirty="0"/>
              <a:t> lab </a:t>
            </a:r>
            <a:r>
              <a:rPr lang="it-IT" dirty="0" err="1"/>
              <a:t>exercises</a:t>
            </a:r>
            <a:r>
              <a:rPr lang="it-IT" dirty="0"/>
              <a:t>:</a:t>
            </a:r>
          </a:p>
          <a:p>
            <a:pPr lvl="1"/>
            <a:r>
              <a:rPr lang="it-IT" dirty="0" err="1"/>
              <a:t>We</a:t>
            </a:r>
            <a:r>
              <a:rPr lang="it-IT" dirty="0"/>
              <a:t> </a:t>
            </a:r>
            <a:r>
              <a:rPr lang="it-IT" dirty="0" err="1"/>
              <a:t>will</a:t>
            </a:r>
            <a:r>
              <a:rPr lang="it-IT" dirty="0"/>
              <a:t> </a:t>
            </a:r>
            <a:r>
              <a:rPr lang="it-IT" dirty="0" err="1"/>
              <a:t>program</a:t>
            </a:r>
            <a:r>
              <a:rPr lang="it-IT" dirty="0"/>
              <a:t> with </a:t>
            </a:r>
            <a:r>
              <a:rPr lang="it-IT" b="1" dirty="0"/>
              <a:t>Python</a:t>
            </a:r>
            <a:r>
              <a:rPr lang="it-IT" dirty="0"/>
              <a:t> </a:t>
            </a:r>
            <a:r>
              <a:rPr lang="it-IT" dirty="0" err="1"/>
              <a:t>language</a:t>
            </a:r>
            <a:endParaRPr lang="it-IT" dirty="0"/>
          </a:p>
          <a:p>
            <a:pPr lvl="1"/>
            <a:r>
              <a:rPr lang="it-IT" dirty="0" err="1"/>
              <a:t>We</a:t>
            </a:r>
            <a:r>
              <a:rPr lang="it-IT" dirty="0"/>
              <a:t> </a:t>
            </a:r>
            <a:r>
              <a:rPr lang="it-IT" dirty="0" err="1"/>
              <a:t>will</a:t>
            </a:r>
            <a:r>
              <a:rPr lang="it-IT" dirty="0"/>
              <a:t> use </a:t>
            </a:r>
            <a:r>
              <a:rPr lang="it-IT" b="1" dirty="0" err="1"/>
              <a:t>Colab</a:t>
            </a:r>
            <a:r>
              <a:rPr lang="it-IT" dirty="0"/>
              <a:t> </a:t>
            </a:r>
            <a:r>
              <a:rPr lang="it-IT" dirty="0" err="1"/>
              <a:t>as</a:t>
            </a:r>
            <a:r>
              <a:rPr lang="it-IT" dirty="0"/>
              <a:t> programming tool</a:t>
            </a:r>
          </a:p>
          <a:p>
            <a:pPr lvl="1"/>
            <a:r>
              <a:rPr lang="it-IT" dirty="0" err="1"/>
              <a:t>However</a:t>
            </a:r>
            <a:r>
              <a:rPr lang="it-IT" dirty="0"/>
              <a:t>, </a:t>
            </a:r>
            <a:r>
              <a:rPr lang="it-IT" b="1" dirty="0" err="1"/>
              <a:t>you</a:t>
            </a:r>
            <a:r>
              <a:rPr lang="it-IT" b="1" dirty="0"/>
              <a:t> can use </a:t>
            </a:r>
            <a:r>
              <a:rPr lang="it-IT" b="1" dirty="0" err="1"/>
              <a:t>other</a:t>
            </a:r>
            <a:r>
              <a:rPr lang="it-IT" b="1" dirty="0"/>
              <a:t> </a:t>
            </a:r>
            <a:r>
              <a:rPr lang="it-IT" b="1" dirty="0" err="1"/>
              <a:t>IDEs</a:t>
            </a:r>
            <a:r>
              <a:rPr lang="it-IT" b="1" dirty="0"/>
              <a:t> </a:t>
            </a:r>
            <a:r>
              <a:rPr lang="it-IT" dirty="0"/>
              <a:t>(</a:t>
            </a:r>
            <a:r>
              <a:rPr lang="it-IT" i="1" dirty="0" err="1"/>
              <a:t>Integrated</a:t>
            </a:r>
            <a:r>
              <a:rPr lang="it-IT" i="1" dirty="0"/>
              <a:t> Development Environment</a:t>
            </a:r>
            <a:r>
              <a:rPr lang="it-IT" dirty="0"/>
              <a:t>), </a:t>
            </a:r>
            <a:r>
              <a:rPr lang="it-IT" dirty="0" err="1"/>
              <a:t>such</a:t>
            </a:r>
            <a:r>
              <a:rPr lang="it-IT" dirty="0"/>
              <a:t> </a:t>
            </a:r>
            <a:r>
              <a:rPr lang="it-IT" dirty="0" err="1"/>
              <a:t>as</a:t>
            </a:r>
            <a:r>
              <a:rPr lang="it-IT" dirty="0"/>
              <a:t>:</a:t>
            </a:r>
          </a:p>
          <a:p>
            <a:pPr lvl="2"/>
            <a:r>
              <a:rPr lang="it-IT" i="1" dirty="0" err="1"/>
              <a:t>PyCharm</a:t>
            </a:r>
            <a:r>
              <a:rPr lang="it-IT" i="1" dirty="0"/>
              <a:t>, </a:t>
            </a:r>
          </a:p>
          <a:p>
            <a:pPr lvl="2"/>
            <a:r>
              <a:rPr lang="it-IT" i="1" dirty="0"/>
              <a:t>Visual Studio Code</a:t>
            </a:r>
          </a:p>
          <a:p>
            <a:pPr lvl="2"/>
            <a:r>
              <a:rPr lang="it-IT" i="1" dirty="0" err="1"/>
              <a:t>Jupyter</a:t>
            </a:r>
            <a:r>
              <a:rPr lang="it-IT" i="1" dirty="0"/>
              <a:t> Notebook / Lab</a:t>
            </a:r>
          </a:p>
          <a:p>
            <a:endParaRPr lang="en-US" sz="900" dirty="0"/>
          </a:p>
          <a:p>
            <a:r>
              <a:rPr lang="en-US" dirty="0"/>
              <a:t>I have selected a small amount of code, which you have to learn very well because it is the basis of any ML project (I prefer a </a:t>
            </a:r>
            <a:r>
              <a:rPr lang="en-US" i="1" dirty="0"/>
              <a:t>pragmatic</a:t>
            </a:r>
            <a:r>
              <a:rPr lang="en-US" dirty="0"/>
              <a:t> approach):</a:t>
            </a:r>
          </a:p>
          <a:p>
            <a:pPr lvl="1"/>
            <a:r>
              <a:rPr lang="en-US" b="1" dirty="0"/>
              <a:t>Do not execute code without understanding it</a:t>
            </a:r>
            <a:r>
              <a:rPr lang="en-US" dirty="0"/>
              <a:t>, always try to find an explanation for what you have created</a:t>
            </a:r>
          </a:p>
          <a:p>
            <a:pPr lvl="1"/>
            <a:r>
              <a:rPr lang="en-US" dirty="0"/>
              <a:t>It is necessary to "</a:t>
            </a:r>
            <a:r>
              <a:rPr lang="en-US" b="1" dirty="0"/>
              <a:t>play</a:t>
            </a:r>
            <a:r>
              <a:rPr lang="en-US" dirty="0"/>
              <a:t>" a lot with the code to become familiar:</a:t>
            </a:r>
          </a:p>
          <a:p>
            <a:pPr lvl="2"/>
            <a:r>
              <a:rPr lang="en-US" dirty="0"/>
              <a:t>Play → modify small pieces of code, variables, parameters to see their effects</a:t>
            </a:r>
          </a:p>
          <a:p>
            <a:pPr lvl="2"/>
            <a:r>
              <a:rPr lang="en-US" dirty="0">
                <a:sym typeface="Wingdings" panose="05000000000000000000" pitchFamily="2" charset="2"/>
              </a:rPr>
              <a:t>Play → check that you understand correctly how methods and functions work</a:t>
            </a:r>
          </a:p>
          <a:p>
            <a:pPr lvl="1"/>
            <a:r>
              <a:rPr lang="en-US" b="1" dirty="0"/>
              <a:t>Bugs</a:t>
            </a:r>
            <a:r>
              <a:rPr lang="en-US" dirty="0"/>
              <a:t> can be very informative</a:t>
            </a:r>
          </a:p>
        </p:txBody>
      </p:sp>
      <p:sp>
        <p:nvSpPr>
          <p:cNvPr id="3" name="Segnaposto contenuto 2">
            <a:extLst>
              <a:ext uri="{FF2B5EF4-FFF2-40B4-BE49-F238E27FC236}">
                <a16:creationId xmlns:a16="http://schemas.microsoft.com/office/drawing/2014/main" id="{CDB0E4AA-FE60-7A5F-732A-7F1280E5D586}"/>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04E2054B-8D59-4AE8-8468-060FBE0909D9}"/>
              </a:ext>
            </a:extLst>
          </p:cNvPr>
          <p:cNvSpPr>
            <a:spLocks noGrp="1"/>
          </p:cNvSpPr>
          <p:nvPr>
            <p:ph type="title"/>
          </p:nvPr>
        </p:nvSpPr>
        <p:spPr/>
        <p:txBody>
          <a:bodyPr/>
          <a:lstStyle/>
          <a:p>
            <a:r>
              <a:rPr lang="it-IT" dirty="0"/>
              <a:t>Some notes </a:t>
            </a:r>
            <a:r>
              <a:rPr lang="it-IT" dirty="0" err="1"/>
              <a:t>about</a:t>
            </a:r>
            <a:r>
              <a:rPr lang="it-IT" dirty="0"/>
              <a:t> Lab</a:t>
            </a:r>
          </a:p>
        </p:txBody>
      </p:sp>
      <p:sp>
        <p:nvSpPr>
          <p:cNvPr id="5" name="Segnaposto numero diapositiva 4">
            <a:extLst>
              <a:ext uri="{FF2B5EF4-FFF2-40B4-BE49-F238E27FC236}">
                <a16:creationId xmlns:a16="http://schemas.microsoft.com/office/drawing/2014/main" id="{C721AFFD-8C1C-F504-8EB4-2EDBF0473249}"/>
              </a:ext>
            </a:extLst>
          </p:cNvPr>
          <p:cNvSpPr>
            <a:spLocks noGrp="1"/>
          </p:cNvSpPr>
          <p:nvPr>
            <p:ph type="sldNum" sz="quarter" idx="12"/>
          </p:nvPr>
        </p:nvSpPr>
        <p:spPr/>
        <p:txBody>
          <a:bodyPr/>
          <a:lstStyle/>
          <a:p>
            <a:fld id="{EAB430A7-3CA7-4B68-A358-CDC4EFF6F2FE}" type="slidenum">
              <a:rPr lang="it-IT" smtClean="0"/>
              <a:pPr/>
              <a:t>47</a:t>
            </a:fld>
            <a:endParaRPr lang="it-IT" dirty="0"/>
          </a:p>
        </p:txBody>
      </p:sp>
      <p:sp>
        <p:nvSpPr>
          <p:cNvPr id="6" name="Segnaposto testo 5">
            <a:extLst>
              <a:ext uri="{FF2B5EF4-FFF2-40B4-BE49-F238E27FC236}">
                <a16:creationId xmlns:a16="http://schemas.microsoft.com/office/drawing/2014/main" id="{8D8AC6C3-6EAA-8C10-4C55-8B9C43890618}"/>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descr="Python - Wikipedia">
            <a:extLst>
              <a:ext uri="{FF2B5EF4-FFF2-40B4-BE49-F238E27FC236}">
                <a16:creationId xmlns:a16="http://schemas.microsoft.com/office/drawing/2014/main" id="{B59547F9-C28D-E4F8-8DA4-519538E76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89" y="604180"/>
            <a:ext cx="1213320" cy="1213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Colaboratory - Colaboratory">
            <a:extLst>
              <a:ext uri="{FF2B5EF4-FFF2-40B4-BE49-F238E27FC236}">
                <a16:creationId xmlns:a16="http://schemas.microsoft.com/office/drawing/2014/main" id="{97B3CB5C-BDC2-E2BA-274C-C897DC456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289" y="456316"/>
            <a:ext cx="1407508" cy="1407508"/>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B53AF99-B8D8-463B-CD86-737190F4DA80}"/>
              </a:ext>
            </a:extLst>
          </p:cNvPr>
          <p:cNvSpPr txBox="1"/>
          <p:nvPr/>
        </p:nvSpPr>
        <p:spPr>
          <a:xfrm>
            <a:off x="9433013" y="806127"/>
            <a:ext cx="537328" cy="707886"/>
          </a:xfrm>
          <a:prstGeom prst="rect">
            <a:avLst/>
          </a:prstGeom>
          <a:noFill/>
        </p:spPr>
        <p:txBody>
          <a:bodyPr wrap="square" rtlCol="0">
            <a:spAutoFit/>
          </a:bodyPr>
          <a:lstStyle/>
          <a:p>
            <a:pPr algn="ctr"/>
            <a:r>
              <a:rPr lang="it-IT" sz="4000" dirty="0"/>
              <a:t>+</a:t>
            </a:r>
          </a:p>
        </p:txBody>
      </p:sp>
      <p:pic>
        <p:nvPicPr>
          <p:cNvPr id="1030" name="Picture 6">
            <a:extLst>
              <a:ext uri="{FF2B5EF4-FFF2-40B4-BE49-F238E27FC236}">
                <a16:creationId xmlns:a16="http://schemas.microsoft.com/office/drawing/2014/main" id="{173B4AE8-257B-BABB-C36E-61FB35059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053" y="2620652"/>
            <a:ext cx="808348" cy="8083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 Studio Code - YouTube">
            <a:extLst>
              <a:ext uri="{FF2B5EF4-FFF2-40B4-BE49-F238E27FC236}">
                <a16:creationId xmlns:a16="http://schemas.microsoft.com/office/drawing/2014/main" id="{0D6E2DAB-8EBC-63FE-3DE6-8DE292D93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686" y="2634928"/>
            <a:ext cx="898687" cy="898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ject Jupyter - Wikipedia">
            <a:extLst>
              <a:ext uri="{FF2B5EF4-FFF2-40B4-BE49-F238E27FC236}">
                <a16:creationId xmlns:a16="http://schemas.microsoft.com/office/drawing/2014/main" id="{F8183E5E-4EC8-6E15-7F75-DB980EEEB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0780" y="2684504"/>
            <a:ext cx="698426" cy="80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22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75E7624C-5DF2-43D8-E80D-0A78AFAE1BF9}"/>
              </a:ext>
            </a:extLst>
          </p:cNvPr>
          <p:cNvSpPr>
            <a:spLocks noGrp="1"/>
          </p:cNvSpPr>
          <p:nvPr>
            <p:ph idx="1"/>
          </p:nvPr>
        </p:nvSpPr>
        <p:spPr/>
        <p:txBody>
          <a:bodyPr/>
          <a:lstStyle/>
          <a:p>
            <a:r>
              <a:rPr lang="it-IT" b="1" dirty="0"/>
              <a:t>Free</a:t>
            </a:r>
            <a:r>
              <a:rPr lang="it-IT" dirty="0"/>
              <a:t> Google service</a:t>
            </a:r>
          </a:p>
          <a:p>
            <a:pPr lvl="1"/>
            <a:r>
              <a:rPr lang="it-IT" dirty="0" err="1"/>
              <a:t>You</a:t>
            </a:r>
            <a:r>
              <a:rPr lang="it-IT" dirty="0"/>
              <a:t> can use </a:t>
            </a:r>
            <a:r>
              <a:rPr lang="it-IT" dirty="0" err="1"/>
              <a:t>your</a:t>
            </a:r>
            <a:r>
              <a:rPr lang="it-IT" dirty="0"/>
              <a:t> </a:t>
            </a:r>
            <a:r>
              <a:rPr lang="it-IT" dirty="0" err="1"/>
              <a:t>institutional</a:t>
            </a:r>
            <a:r>
              <a:rPr lang="it-IT" dirty="0"/>
              <a:t> email (</a:t>
            </a:r>
            <a:r>
              <a:rPr lang="it-IT" i="1" dirty="0"/>
              <a:t>@studenti.unibo.it</a:t>
            </a:r>
            <a:r>
              <a:rPr lang="it-IT" dirty="0"/>
              <a:t>) or </a:t>
            </a:r>
            <a:r>
              <a:rPr lang="it-IT" dirty="0" err="1"/>
              <a:t>other</a:t>
            </a:r>
            <a:endParaRPr lang="it-IT" dirty="0"/>
          </a:p>
          <a:p>
            <a:r>
              <a:rPr lang="it-IT" b="1" dirty="0"/>
              <a:t>Easy to use</a:t>
            </a:r>
            <a:r>
              <a:rPr lang="it-IT" dirty="0"/>
              <a:t>, </a:t>
            </a:r>
            <a:r>
              <a:rPr lang="en-US" dirty="0"/>
              <a:t>the environment provided already has </a:t>
            </a:r>
            <a:r>
              <a:rPr lang="en-US" b="1" dirty="0"/>
              <a:t>most of the resources installed</a:t>
            </a:r>
            <a:endParaRPr lang="en-US" sz="900" b="1" dirty="0"/>
          </a:p>
          <a:p>
            <a:r>
              <a:rPr lang="en-US" b="1" dirty="0"/>
              <a:t>The code runs in your browser</a:t>
            </a:r>
          </a:p>
          <a:p>
            <a:pPr lvl="1"/>
            <a:r>
              <a:rPr lang="en-US" dirty="0"/>
              <a:t>You don't have to install anything!</a:t>
            </a:r>
          </a:p>
          <a:p>
            <a:pPr lvl="1"/>
            <a:r>
              <a:rPr lang="en-US" dirty="0"/>
              <a:t>In reality, the code runs on </a:t>
            </a:r>
            <a:r>
              <a:rPr lang="en-US" b="1" dirty="0"/>
              <a:t>virtual machines </a:t>
            </a:r>
            <a:r>
              <a:rPr lang="en-US" dirty="0"/>
              <a:t>within Google's data centers</a:t>
            </a:r>
          </a:p>
          <a:p>
            <a:pPr lvl="1"/>
            <a:r>
              <a:rPr lang="en-US" dirty="0"/>
              <a:t>External resources can be accessed also through your Google Drive account</a:t>
            </a:r>
          </a:p>
          <a:p>
            <a:r>
              <a:rPr lang="en-US" dirty="0"/>
              <a:t>Each assigned virtual machine has a </a:t>
            </a:r>
            <a:r>
              <a:rPr lang="en-US" b="1" dirty="0"/>
              <a:t>variable hardware equipment</a:t>
            </a:r>
            <a:r>
              <a:rPr lang="en-US" dirty="0"/>
              <a:t>:</a:t>
            </a:r>
          </a:p>
          <a:p>
            <a:pPr lvl="1"/>
            <a:r>
              <a:rPr lang="en-US" dirty="0"/>
              <a:t>CPU and RAM available depending on daily demand</a:t>
            </a:r>
          </a:p>
          <a:p>
            <a:pPr lvl="1"/>
            <a:r>
              <a:rPr lang="en-US" b="1" dirty="0"/>
              <a:t>It is also possible to have GPU resources</a:t>
            </a:r>
          </a:p>
          <a:p>
            <a:pPr lvl="1"/>
            <a:r>
              <a:rPr lang="en-US" dirty="0"/>
              <a:t>In case of special hardware needs, you are asked to use the paid version</a:t>
            </a:r>
          </a:p>
          <a:p>
            <a:r>
              <a:rPr lang="en-US" dirty="0"/>
              <a:t>It is an example of </a:t>
            </a:r>
            <a:r>
              <a:rPr lang="en-US" b="1" dirty="0"/>
              <a:t>PaaS</a:t>
            </a:r>
            <a:r>
              <a:rPr lang="en-US" dirty="0"/>
              <a:t> / </a:t>
            </a:r>
            <a:r>
              <a:rPr lang="en-US" b="1" dirty="0"/>
              <a:t>SaaS</a:t>
            </a:r>
            <a:r>
              <a:rPr lang="en-US" dirty="0"/>
              <a:t>, in short, a cloud resource made available by Google</a:t>
            </a:r>
            <a:endParaRPr lang="it-IT" dirty="0"/>
          </a:p>
        </p:txBody>
      </p:sp>
      <p:sp>
        <p:nvSpPr>
          <p:cNvPr id="3" name="Segnaposto contenuto 2">
            <a:extLst>
              <a:ext uri="{FF2B5EF4-FFF2-40B4-BE49-F238E27FC236}">
                <a16:creationId xmlns:a16="http://schemas.microsoft.com/office/drawing/2014/main" id="{B42D718B-ED22-5940-5654-D8B213B75E99}"/>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661ADD06-4FDC-F043-A6D5-D0C4167FD5C8}"/>
              </a:ext>
            </a:extLst>
          </p:cNvPr>
          <p:cNvSpPr>
            <a:spLocks noGrp="1"/>
          </p:cNvSpPr>
          <p:nvPr>
            <p:ph type="title"/>
          </p:nvPr>
        </p:nvSpPr>
        <p:spPr/>
        <p:txBody>
          <a:bodyPr/>
          <a:lstStyle/>
          <a:p>
            <a:r>
              <a:rPr lang="it-IT" dirty="0" err="1"/>
              <a:t>Colab</a:t>
            </a:r>
            <a:endParaRPr lang="it-IT" dirty="0"/>
          </a:p>
        </p:txBody>
      </p:sp>
      <p:sp>
        <p:nvSpPr>
          <p:cNvPr id="5" name="Segnaposto numero diapositiva 4">
            <a:extLst>
              <a:ext uri="{FF2B5EF4-FFF2-40B4-BE49-F238E27FC236}">
                <a16:creationId xmlns:a16="http://schemas.microsoft.com/office/drawing/2014/main" id="{82655DA3-0003-8FFA-C4CC-8794D68D55B5}"/>
              </a:ext>
            </a:extLst>
          </p:cNvPr>
          <p:cNvSpPr>
            <a:spLocks noGrp="1"/>
          </p:cNvSpPr>
          <p:nvPr>
            <p:ph type="sldNum" sz="quarter" idx="12"/>
          </p:nvPr>
        </p:nvSpPr>
        <p:spPr/>
        <p:txBody>
          <a:bodyPr/>
          <a:lstStyle/>
          <a:p>
            <a:fld id="{EAB430A7-3CA7-4B68-A358-CDC4EFF6F2FE}" type="slidenum">
              <a:rPr lang="it-IT" smtClean="0"/>
              <a:pPr/>
              <a:t>48</a:t>
            </a:fld>
            <a:endParaRPr lang="it-IT" dirty="0"/>
          </a:p>
        </p:txBody>
      </p:sp>
      <p:sp>
        <p:nvSpPr>
          <p:cNvPr id="6" name="Segnaposto testo 5">
            <a:extLst>
              <a:ext uri="{FF2B5EF4-FFF2-40B4-BE49-F238E27FC236}">
                <a16:creationId xmlns:a16="http://schemas.microsoft.com/office/drawing/2014/main" id="{EE7792AA-2018-76B6-04B9-9E52222B51A3}"/>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4" descr="Welcome To Colaboratory - Colaboratory">
            <a:extLst>
              <a:ext uri="{FF2B5EF4-FFF2-40B4-BE49-F238E27FC236}">
                <a16:creationId xmlns:a16="http://schemas.microsoft.com/office/drawing/2014/main" id="{FE9E8651-5A40-0B0A-DC93-8F0CC1D83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17" r="4901"/>
          <a:stretch/>
        </p:blipFill>
        <p:spPr bwMode="auto">
          <a:xfrm>
            <a:off x="10082462" y="133635"/>
            <a:ext cx="1813364" cy="15518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laboratory + Drive + Github -&gt; the workflow made simpler">
            <a:extLst>
              <a:ext uri="{FF2B5EF4-FFF2-40B4-BE49-F238E27FC236}">
                <a16:creationId xmlns:a16="http://schemas.microsoft.com/office/drawing/2014/main" id="{A568DA77-9273-E9E1-DA7C-E549B1A6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4010" y="2450844"/>
            <a:ext cx="3605114" cy="273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8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8ED4E48E-4AD0-6018-ED95-170CA6BCF296}"/>
              </a:ext>
            </a:extLst>
          </p:cNvPr>
          <p:cNvSpPr>
            <a:spLocks noGrp="1"/>
          </p:cNvSpPr>
          <p:nvPr>
            <p:ph idx="1"/>
          </p:nvPr>
        </p:nvSpPr>
        <p:spPr/>
        <p:txBody>
          <a:bodyPr/>
          <a:lstStyle/>
          <a:p>
            <a:r>
              <a:rPr lang="it-IT" dirty="0" err="1"/>
              <a:t>As</a:t>
            </a:r>
            <a:r>
              <a:rPr lang="it-IT" dirty="0"/>
              <a:t> </a:t>
            </a:r>
            <a:r>
              <a:rPr lang="it-IT" dirty="0" err="1"/>
              <a:t>mentioned</a:t>
            </a:r>
            <a:r>
              <a:rPr lang="it-IT" dirty="0"/>
              <a:t>, </a:t>
            </a:r>
            <a:r>
              <a:rPr lang="it-IT" dirty="0" err="1"/>
              <a:t>you</a:t>
            </a:r>
            <a:r>
              <a:rPr lang="it-IT" dirty="0"/>
              <a:t> can use </a:t>
            </a:r>
            <a:r>
              <a:rPr lang="it-IT" b="1" dirty="0" err="1"/>
              <a:t>alternatives</a:t>
            </a:r>
            <a:r>
              <a:rPr lang="it-IT" dirty="0"/>
              <a:t> to </a:t>
            </a:r>
            <a:r>
              <a:rPr lang="it-IT" dirty="0" err="1"/>
              <a:t>Colab</a:t>
            </a:r>
            <a:r>
              <a:rPr lang="it-IT" dirty="0"/>
              <a:t>:</a:t>
            </a:r>
          </a:p>
          <a:p>
            <a:pPr lvl="1"/>
            <a:r>
              <a:rPr lang="en-US" dirty="0"/>
              <a:t>It is not certain that it will be able to give you technical support in case of difficulties with installations or other</a:t>
            </a:r>
          </a:p>
          <a:p>
            <a:pPr lvl="1"/>
            <a:r>
              <a:rPr lang="en-US" dirty="0"/>
              <a:t>I use </a:t>
            </a:r>
            <a:r>
              <a:rPr lang="en-US" i="1" dirty="0" err="1"/>
              <a:t>Colab</a:t>
            </a:r>
            <a:r>
              <a:rPr lang="en-US" dirty="0"/>
              <a:t> mainly for teaching purposes, </a:t>
            </a:r>
            <a:r>
              <a:rPr lang="en-US" i="1" dirty="0"/>
              <a:t>PyCharm</a:t>
            </a:r>
            <a:r>
              <a:rPr lang="en-US" dirty="0"/>
              <a:t> for my scientific research</a:t>
            </a:r>
          </a:p>
          <a:p>
            <a:endParaRPr lang="it-IT" sz="900" dirty="0"/>
          </a:p>
          <a:p>
            <a:r>
              <a:rPr lang="it-IT" b="1" dirty="0" err="1"/>
              <a:t>Jupyter</a:t>
            </a:r>
            <a:r>
              <a:rPr lang="it-IT" b="1" dirty="0"/>
              <a:t> Notebook / Lab</a:t>
            </a:r>
          </a:p>
          <a:p>
            <a:pPr lvl="1"/>
            <a:r>
              <a:rPr lang="it-IT" dirty="0" err="1"/>
              <a:t>Similar</a:t>
            </a:r>
            <a:r>
              <a:rPr lang="it-IT" dirty="0"/>
              <a:t> to </a:t>
            </a:r>
            <a:r>
              <a:rPr lang="it-IT" dirty="0" err="1"/>
              <a:t>Colab</a:t>
            </a:r>
            <a:r>
              <a:rPr lang="it-IT" dirty="0"/>
              <a:t> (</a:t>
            </a:r>
            <a:r>
              <a:rPr lang="it-IT" dirty="0" err="1"/>
              <a:t>rather</a:t>
            </a:r>
            <a:r>
              <a:rPr lang="it-IT" dirty="0"/>
              <a:t>, </a:t>
            </a:r>
            <a:r>
              <a:rPr lang="it-IT" dirty="0" err="1"/>
              <a:t>Colab</a:t>
            </a:r>
            <a:r>
              <a:rPr lang="it-IT" dirty="0"/>
              <a:t> </a:t>
            </a:r>
            <a:r>
              <a:rPr lang="it-IT" dirty="0" err="1"/>
              <a:t>is</a:t>
            </a:r>
            <a:r>
              <a:rPr lang="it-IT" dirty="0"/>
              <a:t> </a:t>
            </a:r>
            <a:r>
              <a:rPr lang="it-IT" dirty="0" err="1"/>
              <a:t>based</a:t>
            </a:r>
            <a:r>
              <a:rPr lang="it-IT" dirty="0"/>
              <a:t> on </a:t>
            </a:r>
            <a:r>
              <a:rPr lang="it-IT" dirty="0" err="1"/>
              <a:t>Jupyter</a:t>
            </a:r>
            <a:r>
              <a:rPr lang="it-IT" dirty="0"/>
              <a:t> Notebook)</a:t>
            </a:r>
          </a:p>
          <a:p>
            <a:pPr lvl="1"/>
            <a:r>
              <a:rPr lang="en-US" dirty="0"/>
              <a:t>The code runs on your own computer (not on a virtual machine)</a:t>
            </a:r>
            <a:endParaRPr lang="it-IT" dirty="0"/>
          </a:p>
          <a:p>
            <a:pPr lvl="1"/>
            <a:r>
              <a:rPr lang="en-US" dirty="0"/>
              <a:t>You are responsible for your installations</a:t>
            </a:r>
          </a:p>
          <a:p>
            <a:endParaRPr lang="it-IT" sz="900" dirty="0"/>
          </a:p>
          <a:p>
            <a:r>
              <a:rPr lang="it-IT" b="1" dirty="0" err="1"/>
              <a:t>Pycharm</a:t>
            </a:r>
            <a:endParaRPr lang="it-IT" b="1" dirty="0"/>
          </a:p>
          <a:p>
            <a:pPr lvl="1"/>
            <a:r>
              <a:rPr lang="it-IT" dirty="0"/>
              <a:t>Free IDE </a:t>
            </a:r>
            <a:r>
              <a:rPr lang="it-IT" dirty="0" err="1"/>
              <a:t>widely</a:t>
            </a:r>
            <a:r>
              <a:rPr lang="it-IT" dirty="0"/>
              <a:t> </a:t>
            </a:r>
            <a:r>
              <a:rPr lang="it-IT" dirty="0" err="1"/>
              <a:t>used</a:t>
            </a:r>
            <a:endParaRPr lang="it-IT" dirty="0"/>
          </a:p>
          <a:p>
            <a:pPr lvl="1"/>
            <a:r>
              <a:rPr lang="en-US" dirty="0"/>
              <a:t>More complex to learn, but you are using a </a:t>
            </a:r>
            <a:r>
              <a:rPr lang="en-US" b="1" dirty="0"/>
              <a:t>professional </a:t>
            </a:r>
            <a:r>
              <a:rPr lang="en-US" dirty="0"/>
              <a:t>instrument</a:t>
            </a:r>
          </a:p>
          <a:p>
            <a:endParaRPr lang="en-US" dirty="0"/>
          </a:p>
          <a:p>
            <a:r>
              <a:rPr lang="en-US" dirty="0"/>
              <a:t>In both cases, you need a </a:t>
            </a:r>
            <a:r>
              <a:rPr lang="en-US" i="1" dirty="0"/>
              <a:t>Nvidia GPU </a:t>
            </a:r>
            <a:r>
              <a:rPr lang="en-US" dirty="0"/>
              <a:t>on your computer (</a:t>
            </a:r>
            <a:r>
              <a:rPr lang="en-US" b="1" dirty="0"/>
              <a:t>only</a:t>
            </a:r>
            <a:r>
              <a:rPr lang="en-US" dirty="0"/>
              <a:t>) for the DL module</a:t>
            </a:r>
            <a:endParaRPr lang="it-IT" dirty="0"/>
          </a:p>
        </p:txBody>
      </p:sp>
      <p:sp>
        <p:nvSpPr>
          <p:cNvPr id="3" name="Segnaposto contenuto 2">
            <a:extLst>
              <a:ext uri="{FF2B5EF4-FFF2-40B4-BE49-F238E27FC236}">
                <a16:creationId xmlns:a16="http://schemas.microsoft.com/office/drawing/2014/main" id="{DE78BDA5-97FA-E50D-B3F4-C63FFFE138F3}"/>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96605ED0-A725-401B-663F-CE96ECE02FEF}"/>
              </a:ext>
            </a:extLst>
          </p:cNvPr>
          <p:cNvSpPr>
            <a:spLocks noGrp="1"/>
          </p:cNvSpPr>
          <p:nvPr>
            <p:ph type="title"/>
          </p:nvPr>
        </p:nvSpPr>
        <p:spPr/>
        <p:txBody>
          <a:bodyPr/>
          <a:lstStyle/>
          <a:p>
            <a:r>
              <a:rPr lang="it-IT" dirty="0" err="1"/>
              <a:t>Alternatives</a:t>
            </a:r>
            <a:r>
              <a:rPr lang="it-IT" dirty="0"/>
              <a:t> to </a:t>
            </a:r>
            <a:r>
              <a:rPr lang="it-IT" dirty="0" err="1"/>
              <a:t>Colab</a:t>
            </a:r>
            <a:endParaRPr lang="it-IT" dirty="0"/>
          </a:p>
        </p:txBody>
      </p:sp>
      <p:sp>
        <p:nvSpPr>
          <p:cNvPr id="5" name="Segnaposto numero diapositiva 4">
            <a:extLst>
              <a:ext uri="{FF2B5EF4-FFF2-40B4-BE49-F238E27FC236}">
                <a16:creationId xmlns:a16="http://schemas.microsoft.com/office/drawing/2014/main" id="{5387C764-D2EB-8F23-2AA9-BF170E03D6E0}"/>
              </a:ext>
            </a:extLst>
          </p:cNvPr>
          <p:cNvSpPr>
            <a:spLocks noGrp="1"/>
          </p:cNvSpPr>
          <p:nvPr>
            <p:ph type="sldNum" sz="quarter" idx="12"/>
          </p:nvPr>
        </p:nvSpPr>
        <p:spPr/>
        <p:txBody>
          <a:bodyPr/>
          <a:lstStyle/>
          <a:p>
            <a:fld id="{EAB430A7-3CA7-4B68-A358-CDC4EFF6F2FE}" type="slidenum">
              <a:rPr lang="it-IT" smtClean="0"/>
              <a:pPr/>
              <a:t>49</a:t>
            </a:fld>
            <a:endParaRPr lang="it-IT" dirty="0"/>
          </a:p>
        </p:txBody>
      </p:sp>
      <p:sp>
        <p:nvSpPr>
          <p:cNvPr id="6" name="Segnaposto testo 5">
            <a:extLst>
              <a:ext uri="{FF2B5EF4-FFF2-40B4-BE49-F238E27FC236}">
                <a16:creationId xmlns:a16="http://schemas.microsoft.com/office/drawing/2014/main" id="{E5D6F923-99C2-30AE-BB9B-DC6506E010CA}"/>
              </a:ext>
            </a:extLst>
          </p:cNvPr>
          <p:cNvSpPr>
            <a:spLocks noGrp="1"/>
          </p:cNvSpPr>
          <p:nvPr>
            <p:ph type="body" sz="quarter" idx="4294967295"/>
          </p:nvPr>
        </p:nvSpPr>
        <p:spPr>
          <a:xfrm>
            <a:off x="8131175" y="6741319"/>
            <a:ext cx="3917949" cy="116681"/>
          </a:xfrm>
        </p:spPr>
        <p:txBody>
          <a:bodyPr/>
          <a:lstStyle/>
          <a:p>
            <a:endParaRPr lang="it-IT"/>
          </a:p>
        </p:txBody>
      </p:sp>
      <p:pic>
        <p:nvPicPr>
          <p:cNvPr id="7" name="Picture 10" descr="Project Jupyter - Wikipedia">
            <a:extLst>
              <a:ext uri="{FF2B5EF4-FFF2-40B4-BE49-F238E27FC236}">
                <a16:creationId xmlns:a16="http://schemas.microsoft.com/office/drawing/2014/main" id="{7B2FB16C-97F1-A4E3-D7A8-E96F3AB1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5947" y="2441542"/>
            <a:ext cx="1180692" cy="1368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CCFB267-2F03-F097-BEC1-DFA7B899E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6602" y="4238130"/>
            <a:ext cx="1180692" cy="11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0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4451D00-29CC-C381-0FA7-690DB19AF9D3}"/>
              </a:ext>
            </a:extLst>
          </p:cNvPr>
          <p:cNvSpPr>
            <a:spLocks noGrp="1"/>
          </p:cNvSpPr>
          <p:nvPr>
            <p:ph sz="quarter" idx="13"/>
          </p:nvPr>
        </p:nvSpPr>
        <p:spPr/>
        <p:txBody>
          <a:bodyPr>
            <a:normAutofit/>
          </a:bodyPr>
          <a:lstStyle/>
          <a:p>
            <a:r>
              <a:rPr lang="en-US" dirty="0"/>
              <a:t> K. </a:t>
            </a:r>
            <a:r>
              <a:rPr lang="en-US" dirty="0" err="1"/>
              <a:t>Keppner</a:t>
            </a:r>
            <a:r>
              <a:rPr lang="en-US" dirty="0"/>
              <a:t>. </a:t>
            </a:r>
            <a:r>
              <a:rPr lang="en-US" i="1" dirty="0"/>
              <a:t>Artificial intelligence in supply chain planning – why a hybrid AI concept is the better choice</a:t>
            </a:r>
            <a:r>
              <a:rPr lang="en-US" dirty="0"/>
              <a:t> (2018)</a:t>
            </a:r>
            <a:endParaRPr lang="it-IT" dirty="0"/>
          </a:p>
        </p:txBody>
      </p:sp>
      <p:sp>
        <p:nvSpPr>
          <p:cNvPr id="4" name="Titolo 3">
            <a:extLst>
              <a:ext uri="{FF2B5EF4-FFF2-40B4-BE49-F238E27FC236}">
                <a16:creationId xmlns:a16="http://schemas.microsoft.com/office/drawing/2014/main" id="{69858436-68A5-5CD4-6421-0B4A27E613CB}"/>
              </a:ext>
            </a:extLst>
          </p:cNvPr>
          <p:cNvSpPr>
            <a:spLocks noGrp="1"/>
          </p:cNvSpPr>
          <p:nvPr>
            <p:ph type="title"/>
          </p:nvPr>
        </p:nvSpPr>
        <p:spPr/>
        <p:txBody>
          <a:bodyPr/>
          <a:lstStyle/>
          <a:p>
            <a:r>
              <a:rPr lang="it-IT" dirty="0" err="1"/>
              <a:t>What</a:t>
            </a:r>
            <a:r>
              <a:rPr lang="it-IT" dirty="0"/>
              <a:t> </a:t>
            </a:r>
            <a:r>
              <a:rPr lang="it-IT" dirty="0" err="1"/>
              <a:t>is</a:t>
            </a:r>
            <a:r>
              <a:rPr lang="it-IT" dirty="0"/>
              <a:t>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36118CC4-7A17-4CCE-1044-330746314BAA}"/>
              </a:ext>
            </a:extLst>
          </p:cNvPr>
          <p:cNvSpPr>
            <a:spLocks noGrp="1"/>
          </p:cNvSpPr>
          <p:nvPr>
            <p:ph type="sldNum" sz="quarter" idx="12"/>
          </p:nvPr>
        </p:nvSpPr>
        <p:spPr/>
        <p:txBody>
          <a:bodyPr/>
          <a:lstStyle/>
          <a:p>
            <a:fld id="{EAB430A7-3CA7-4B68-A358-CDC4EFF6F2FE}" type="slidenum">
              <a:rPr lang="it-IT" smtClean="0"/>
              <a:pPr/>
              <a:t>5</a:t>
            </a:fld>
            <a:endParaRPr lang="it-IT" dirty="0"/>
          </a:p>
        </p:txBody>
      </p:sp>
      <p:sp>
        <p:nvSpPr>
          <p:cNvPr id="6" name="Segnaposto testo 5">
            <a:extLst>
              <a:ext uri="{FF2B5EF4-FFF2-40B4-BE49-F238E27FC236}">
                <a16:creationId xmlns:a16="http://schemas.microsoft.com/office/drawing/2014/main" id="{81F88CE0-4312-0F35-7201-C617A1D71D47}"/>
              </a:ext>
            </a:extLst>
          </p:cNvPr>
          <p:cNvSpPr>
            <a:spLocks noGrp="1"/>
          </p:cNvSpPr>
          <p:nvPr>
            <p:ph type="body" sz="quarter" idx="4294967295"/>
          </p:nvPr>
        </p:nvSpPr>
        <p:spPr>
          <a:xfrm>
            <a:off x="8131175" y="6741319"/>
            <a:ext cx="3917949" cy="116681"/>
          </a:xfrm>
        </p:spPr>
        <p:txBody>
          <a:bodyPr/>
          <a:lstStyle/>
          <a:p>
            <a:endParaRPr lang="it-IT"/>
          </a:p>
        </p:txBody>
      </p:sp>
      <p:pic>
        <p:nvPicPr>
          <p:cNvPr id="2050" name="Picture 2" descr="1: Different Areas Under Artificial Intelligence [2] | Download Scientific  Diagram">
            <a:extLst>
              <a:ext uri="{FF2B5EF4-FFF2-40B4-BE49-F238E27FC236}">
                <a16:creationId xmlns:a16="http://schemas.microsoft.com/office/drawing/2014/main" id="{36FE71E9-23DB-E505-7D95-A6EDD9BC51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3812" y="1020763"/>
            <a:ext cx="6220876" cy="51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4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AE340393-C3D7-E566-EF32-996AFCDCC181}"/>
              </a:ext>
            </a:extLst>
          </p:cNvPr>
          <p:cNvSpPr>
            <a:spLocks noGrp="1"/>
          </p:cNvSpPr>
          <p:nvPr>
            <p:ph idx="1"/>
          </p:nvPr>
        </p:nvSpPr>
        <p:spPr/>
        <p:txBody>
          <a:bodyPr/>
          <a:lstStyle/>
          <a:p>
            <a:r>
              <a:rPr lang="it-IT" dirty="0">
                <a:hlinkClick r:id="rId2"/>
              </a:rPr>
              <a:t>https://colab.research.google.com</a:t>
            </a:r>
            <a:endParaRPr lang="it-IT" dirty="0"/>
          </a:p>
          <a:p>
            <a:r>
              <a:rPr lang="it-IT" dirty="0"/>
              <a:t>The web page </a:t>
            </a:r>
            <a:r>
              <a:rPr lang="it-IT" dirty="0" err="1"/>
              <a:t>is</a:t>
            </a:r>
            <a:r>
              <a:rPr lang="it-IT" dirty="0"/>
              <a:t> </a:t>
            </a:r>
            <a:r>
              <a:rPr lang="it-IT" dirty="0" err="1"/>
              <a:t>divided</a:t>
            </a:r>
            <a:r>
              <a:rPr lang="it-IT" dirty="0"/>
              <a:t> in 2 </a:t>
            </a:r>
            <a:r>
              <a:rPr lang="it-IT" dirty="0" err="1"/>
              <a:t>types</a:t>
            </a:r>
            <a:r>
              <a:rPr lang="it-IT" dirty="0"/>
              <a:t> of </a:t>
            </a:r>
            <a:r>
              <a:rPr lang="it-IT" b="1" dirty="0" err="1"/>
              <a:t>cells</a:t>
            </a:r>
            <a:r>
              <a:rPr lang="it-IT" dirty="0"/>
              <a:t>:</a:t>
            </a:r>
          </a:p>
          <a:p>
            <a:pPr lvl="1"/>
            <a:r>
              <a:rPr lang="it-IT" b="1" dirty="0"/>
              <a:t>Text</a:t>
            </a:r>
            <a:r>
              <a:rPr lang="it-IT" dirty="0"/>
              <a:t>: </a:t>
            </a:r>
            <a:r>
              <a:rPr lang="en-US" dirty="0"/>
              <a:t>block in which I have inserted the explanations and in which you can take notes</a:t>
            </a:r>
          </a:p>
          <a:p>
            <a:pPr lvl="1"/>
            <a:r>
              <a:rPr lang="it-IT" b="1" dirty="0"/>
              <a:t>Code</a:t>
            </a:r>
            <a:r>
              <a:rPr lang="it-IT" dirty="0"/>
              <a:t>: </a:t>
            </a:r>
            <a:r>
              <a:rPr lang="en-US" dirty="0"/>
              <a:t>block executable via Ctrl + Enter (or by clicking on the triangle on the left)</a:t>
            </a:r>
          </a:p>
          <a:p>
            <a:pPr lvl="1"/>
            <a:r>
              <a:rPr lang="en-US" dirty="0"/>
              <a:t>The variables are visible from the other cells</a:t>
            </a:r>
          </a:p>
          <a:p>
            <a:pPr lvl="1"/>
            <a:r>
              <a:rPr lang="en-US" dirty="0"/>
              <a:t>It is possible to visualize the output of each cell</a:t>
            </a:r>
          </a:p>
          <a:p>
            <a:endParaRPr lang="en-US" sz="900" dirty="0"/>
          </a:p>
          <a:p>
            <a:r>
              <a:rPr lang="en-US" b="1" dirty="0"/>
              <a:t>External resources </a:t>
            </a:r>
            <a:r>
              <a:rPr lang="en-US" dirty="0"/>
              <a:t>can be accessed via</a:t>
            </a:r>
            <a:r>
              <a:rPr lang="it-IT" dirty="0"/>
              <a:t>:</a:t>
            </a:r>
          </a:p>
          <a:p>
            <a:pPr lvl="1"/>
            <a:r>
              <a:rPr lang="it-IT" dirty="0"/>
              <a:t>Upload (</a:t>
            </a:r>
            <a:r>
              <a:rPr lang="en-US" dirty="0"/>
              <a:t>but they will be removed at each new start</a:t>
            </a:r>
            <a:r>
              <a:rPr lang="it-IT" dirty="0"/>
              <a:t>)</a:t>
            </a:r>
          </a:p>
          <a:p>
            <a:pPr lvl="1"/>
            <a:r>
              <a:rPr lang="it-IT" dirty="0"/>
              <a:t>Google Drive</a:t>
            </a:r>
          </a:p>
          <a:p>
            <a:pPr lvl="2"/>
            <a:r>
              <a:rPr lang="en-US" dirty="0"/>
              <a:t>The resource must be mounted on the virtual machine</a:t>
            </a:r>
          </a:p>
          <a:p>
            <a:pPr lvl="2"/>
            <a:r>
              <a:rPr lang="en-US" dirty="0"/>
              <a:t>This process must be repeated at every start</a:t>
            </a:r>
          </a:p>
          <a:p>
            <a:pPr lvl="2"/>
            <a:r>
              <a:rPr lang="en-US" dirty="0"/>
              <a:t>Beware that you have (only) 15 GB on Google Drive</a:t>
            </a:r>
          </a:p>
          <a:p>
            <a:pPr lvl="1"/>
            <a:r>
              <a:rPr lang="en-US" dirty="0"/>
              <a:t>The decision is up to you!</a:t>
            </a:r>
          </a:p>
        </p:txBody>
      </p:sp>
      <p:sp>
        <p:nvSpPr>
          <p:cNvPr id="3" name="Segnaposto contenuto 2">
            <a:extLst>
              <a:ext uri="{FF2B5EF4-FFF2-40B4-BE49-F238E27FC236}">
                <a16:creationId xmlns:a16="http://schemas.microsoft.com/office/drawing/2014/main" id="{49EE544C-453C-3390-F5EF-DAC3FDAF887A}"/>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1FE3F6A6-0B66-7A77-B4C1-34B187439616}"/>
              </a:ext>
            </a:extLst>
          </p:cNvPr>
          <p:cNvSpPr>
            <a:spLocks noGrp="1"/>
          </p:cNvSpPr>
          <p:nvPr>
            <p:ph type="title"/>
          </p:nvPr>
        </p:nvSpPr>
        <p:spPr/>
        <p:txBody>
          <a:bodyPr/>
          <a:lstStyle/>
          <a:p>
            <a:r>
              <a:rPr lang="it-IT" dirty="0"/>
              <a:t>Hands on </a:t>
            </a:r>
            <a:r>
              <a:rPr lang="it-IT" dirty="0" err="1"/>
              <a:t>Colab</a:t>
            </a:r>
            <a:endParaRPr lang="it-IT" dirty="0"/>
          </a:p>
        </p:txBody>
      </p:sp>
      <p:sp>
        <p:nvSpPr>
          <p:cNvPr id="5" name="Segnaposto numero diapositiva 4">
            <a:extLst>
              <a:ext uri="{FF2B5EF4-FFF2-40B4-BE49-F238E27FC236}">
                <a16:creationId xmlns:a16="http://schemas.microsoft.com/office/drawing/2014/main" id="{F2880926-2CB0-1AA5-4BEE-4F7AF17ACA28}"/>
              </a:ext>
            </a:extLst>
          </p:cNvPr>
          <p:cNvSpPr>
            <a:spLocks noGrp="1"/>
          </p:cNvSpPr>
          <p:nvPr>
            <p:ph type="sldNum" sz="quarter" idx="12"/>
          </p:nvPr>
        </p:nvSpPr>
        <p:spPr/>
        <p:txBody>
          <a:bodyPr/>
          <a:lstStyle/>
          <a:p>
            <a:fld id="{EAB430A7-3CA7-4B68-A358-CDC4EFF6F2FE}" type="slidenum">
              <a:rPr lang="it-IT" smtClean="0"/>
              <a:pPr/>
              <a:t>50</a:t>
            </a:fld>
            <a:endParaRPr lang="it-IT" dirty="0"/>
          </a:p>
        </p:txBody>
      </p:sp>
      <p:sp>
        <p:nvSpPr>
          <p:cNvPr id="6" name="Segnaposto testo 5">
            <a:extLst>
              <a:ext uri="{FF2B5EF4-FFF2-40B4-BE49-F238E27FC236}">
                <a16:creationId xmlns:a16="http://schemas.microsoft.com/office/drawing/2014/main" id="{E60772DE-9243-5F85-CC1B-6EF4C6A559FF}"/>
              </a:ext>
            </a:extLst>
          </p:cNvPr>
          <p:cNvSpPr>
            <a:spLocks noGrp="1"/>
          </p:cNvSpPr>
          <p:nvPr>
            <p:ph type="body" sz="quarter" idx="4294967295"/>
          </p:nvPr>
        </p:nvSpPr>
        <p:spPr>
          <a:xfrm>
            <a:off x="8131175" y="6741319"/>
            <a:ext cx="3917949" cy="116681"/>
          </a:xfrm>
        </p:spPr>
        <p:txBody>
          <a:bodyPr/>
          <a:lstStyle/>
          <a:p>
            <a:endParaRPr lang="it-IT"/>
          </a:p>
        </p:txBody>
      </p:sp>
      <p:pic>
        <p:nvPicPr>
          <p:cNvPr id="10" name="Immagine 9">
            <a:extLst>
              <a:ext uri="{FF2B5EF4-FFF2-40B4-BE49-F238E27FC236}">
                <a16:creationId xmlns:a16="http://schemas.microsoft.com/office/drawing/2014/main" id="{DE3D27C8-BBFF-16AD-DEA1-E5C2C823B943}"/>
              </a:ext>
            </a:extLst>
          </p:cNvPr>
          <p:cNvPicPr>
            <a:picLocks noChangeAspect="1"/>
          </p:cNvPicPr>
          <p:nvPr/>
        </p:nvPicPr>
        <p:blipFill>
          <a:blip r:embed="rId3"/>
          <a:stretch>
            <a:fillRect/>
          </a:stretch>
        </p:blipFill>
        <p:spPr>
          <a:xfrm>
            <a:off x="6329799" y="2809188"/>
            <a:ext cx="5626008" cy="1821973"/>
          </a:xfrm>
          <a:prstGeom prst="rect">
            <a:avLst/>
          </a:prstGeom>
        </p:spPr>
      </p:pic>
    </p:spTree>
    <p:extLst>
      <p:ext uri="{BB962C8B-B14F-4D97-AF65-F5344CB8AC3E}">
        <p14:creationId xmlns:p14="http://schemas.microsoft.com/office/powerpoint/2010/main" val="521951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A7D80A52-B108-8BC6-831E-7A6E72F11E6D}"/>
              </a:ext>
            </a:extLst>
          </p:cNvPr>
          <p:cNvSpPr>
            <a:spLocks noGrp="1"/>
          </p:cNvSpPr>
          <p:nvPr>
            <p:ph idx="1"/>
          </p:nvPr>
        </p:nvSpPr>
        <p:spPr/>
        <p:txBody>
          <a:bodyPr>
            <a:normAutofit/>
          </a:bodyPr>
          <a:lstStyle/>
          <a:p>
            <a:pPr marL="457200" indent="-457200">
              <a:buFont typeface="+mj-lt"/>
              <a:buAutoNum type="arabicPeriod"/>
            </a:pPr>
            <a:r>
              <a:rPr lang="en-US" sz="1500" b="1" dirty="0"/>
              <a:t>Files</a:t>
            </a:r>
            <a:r>
              <a:rPr lang="en-US" sz="1500" dirty="0"/>
              <a:t>: Here you will be able to </a:t>
            </a:r>
            <a:r>
              <a:rPr lang="en-US" sz="1500" b="1" dirty="0"/>
              <a:t>upload datasets and other files </a:t>
            </a:r>
            <a:r>
              <a:rPr lang="en-US" sz="1500" dirty="0"/>
              <a:t>from both your </a:t>
            </a:r>
            <a:r>
              <a:rPr lang="en-US" sz="1500" b="1" dirty="0"/>
              <a:t>computer</a:t>
            </a:r>
            <a:r>
              <a:rPr lang="en-US" sz="1500" dirty="0"/>
              <a:t> and </a:t>
            </a:r>
            <a:r>
              <a:rPr lang="en-US" sz="1500" b="1" dirty="0"/>
              <a:t>Google Drive</a:t>
            </a:r>
          </a:p>
          <a:p>
            <a:pPr marL="457200" indent="-457200">
              <a:buFont typeface="+mj-lt"/>
              <a:buAutoNum type="arabicPeriod"/>
            </a:pPr>
            <a:r>
              <a:rPr lang="en-US" sz="1500" b="1" dirty="0"/>
              <a:t>Code Snippets</a:t>
            </a:r>
            <a:r>
              <a:rPr lang="en-US" sz="1500" dirty="0"/>
              <a:t>: Here you will be able to find prewritten snippets of code for different functionalities like adding new libraries or referencing one cell from another.</a:t>
            </a:r>
          </a:p>
          <a:p>
            <a:pPr marL="457200" indent="-457200">
              <a:buFont typeface="+mj-lt"/>
              <a:buAutoNum type="arabicPeriod"/>
            </a:pPr>
            <a:r>
              <a:rPr lang="en-US" sz="1500" b="1" dirty="0"/>
              <a:t>Run Cell</a:t>
            </a:r>
            <a:r>
              <a:rPr lang="en-US" sz="1500" dirty="0"/>
              <a:t>: This is the </a:t>
            </a:r>
            <a:r>
              <a:rPr lang="en-US" sz="1500" b="1" dirty="0"/>
              <a:t>run button</a:t>
            </a:r>
            <a:r>
              <a:rPr lang="en-US" sz="1500" dirty="0"/>
              <a:t>. Clicking this will </a:t>
            </a:r>
            <a:r>
              <a:rPr lang="en-US" sz="1500" b="1" dirty="0"/>
              <a:t>run any code that is inserted in the cell</a:t>
            </a:r>
            <a:r>
              <a:rPr lang="en-US" sz="1500" dirty="0"/>
              <a:t> beside it. You can use the </a:t>
            </a:r>
            <a:r>
              <a:rPr lang="en-US" sz="1500" b="1" dirty="0"/>
              <a:t>shortcut </a:t>
            </a:r>
            <a:r>
              <a:rPr lang="en-US" sz="1500" b="1" dirty="0" err="1"/>
              <a:t>shift+enter</a:t>
            </a:r>
            <a:r>
              <a:rPr lang="en-US" sz="1500" b="1" dirty="0"/>
              <a:t> </a:t>
            </a:r>
            <a:r>
              <a:rPr lang="en-US" sz="1500" dirty="0"/>
              <a:t>to run the current cell and exit to a new one.</a:t>
            </a:r>
          </a:p>
          <a:p>
            <a:pPr marL="457200" indent="-457200">
              <a:buFont typeface="+mj-lt"/>
              <a:buAutoNum type="arabicPeriod"/>
            </a:pPr>
            <a:r>
              <a:rPr lang="en-US" sz="1500" b="1" dirty="0"/>
              <a:t>Table of Contents</a:t>
            </a:r>
            <a:r>
              <a:rPr lang="en-US" sz="1500" dirty="0"/>
              <a:t>: Here you will be able to create and traverse different sections inside of your notebook. Sections allow you to organize your code and improve readability.</a:t>
            </a:r>
          </a:p>
          <a:p>
            <a:pPr marL="457200" indent="-457200">
              <a:buFont typeface="+mj-lt"/>
              <a:buAutoNum type="arabicPeriod"/>
            </a:pPr>
            <a:r>
              <a:rPr lang="en-US" sz="1500" b="1" dirty="0"/>
              <a:t>Menu Bar</a:t>
            </a:r>
            <a:r>
              <a:rPr lang="en-US" sz="1500" dirty="0"/>
              <a:t>: Like in any other application, this menu bar can be used to manipulate the entire file or add new files. Look over the different tabs and familiarize yourself with the different options. In particular, make sure you know how to upload or open a notebook and download the notebook (all of these options are under “File”).</a:t>
            </a:r>
          </a:p>
          <a:p>
            <a:pPr marL="457200" indent="-457200">
              <a:buFont typeface="+mj-lt"/>
              <a:buAutoNum type="arabicPeriod"/>
            </a:pPr>
            <a:r>
              <a:rPr lang="en-US" sz="1500" b="1" dirty="0"/>
              <a:t>File Name</a:t>
            </a:r>
            <a:r>
              <a:rPr lang="en-US" sz="1500" dirty="0"/>
              <a:t>: This is the name of your file. You can click on it to change the name. </a:t>
            </a:r>
            <a:br>
              <a:rPr lang="en-US" sz="1500" dirty="0"/>
            </a:br>
            <a:r>
              <a:rPr lang="en-US" sz="1500" b="1" dirty="0"/>
              <a:t>Do not edit the extension (.</a:t>
            </a:r>
            <a:r>
              <a:rPr lang="en-US" sz="1500" b="1" dirty="0" err="1"/>
              <a:t>ipynb</a:t>
            </a:r>
            <a:r>
              <a:rPr lang="en-US" sz="1500" b="1" dirty="0"/>
              <a:t>).</a:t>
            </a:r>
          </a:p>
          <a:p>
            <a:pPr marL="457200" indent="-457200">
              <a:buFont typeface="+mj-lt"/>
              <a:buAutoNum type="arabicPeriod"/>
            </a:pPr>
            <a:r>
              <a:rPr lang="en-US" sz="1500" b="1" dirty="0"/>
              <a:t>Insert Code Cell</a:t>
            </a:r>
            <a:r>
              <a:rPr lang="en-US" sz="1500" dirty="0"/>
              <a:t>: This button will add a code cell below the cell you currently have selected.</a:t>
            </a:r>
          </a:p>
          <a:p>
            <a:pPr marL="457200" indent="-457200">
              <a:buFont typeface="+mj-lt"/>
              <a:buAutoNum type="arabicPeriod"/>
            </a:pPr>
            <a:r>
              <a:rPr lang="en-US" sz="1500" b="1" dirty="0"/>
              <a:t>Insert Text Cell</a:t>
            </a:r>
            <a:r>
              <a:rPr lang="en-US" sz="1500" dirty="0"/>
              <a:t>: This button will add a text cell below the cell you currently have selected.</a:t>
            </a:r>
          </a:p>
          <a:p>
            <a:pPr marL="457200" indent="-457200">
              <a:buFont typeface="+mj-lt"/>
              <a:buAutoNum type="arabicPeriod"/>
            </a:pPr>
            <a:r>
              <a:rPr lang="en-US" sz="1500" b="1" dirty="0"/>
              <a:t>Cell</a:t>
            </a:r>
            <a:r>
              <a:rPr lang="en-US" sz="1500" dirty="0"/>
              <a:t>: This is the cell. This is where you can write your code or add tex..</a:t>
            </a:r>
          </a:p>
          <a:p>
            <a:pPr marL="457200" indent="-457200">
              <a:buFont typeface="+mj-lt"/>
              <a:buAutoNum type="arabicPeriod"/>
            </a:pPr>
            <a:r>
              <a:rPr lang="en-US" sz="1500" b="1" dirty="0"/>
              <a:t>Output</a:t>
            </a:r>
            <a:r>
              <a:rPr lang="en-US" sz="1500" dirty="0"/>
              <a:t>: This is the output of your code, </a:t>
            </a:r>
            <a:r>
              <a:rPr lang="en-US" sz="1500" b="1" dirty="0"/>
              <a:t>including any errors</a:t>
            </a:r>
            <a:r>
              <a:rPr lang="en-US" sz="1500" dirty="0"/>
              <a:t>, will be shown.</a:t>
            </a:r>
          </a:p>
          <a:p>
            <a:pPr marL="457200" indent="-457200">
              <a:buFont typeface="+mj-lt"/>
              <a:buAutoNum type="arabicPeriod"/>
            </a:pPr>
            <a:r>
              <a:rPr lang="en-US" sz="1500" b="1" dirty="0"/>
              <a:t>Clear Output</a:t>
            </a:r>
            <a:r>
              <a:rPr lang="en-US" sz="1500" dirty="0"/>
              <a:t>: This button will remove the output.</a:t>
            </a:r>
            <a:endParaRPr lang="it-IT" sz="1500" dirty="0"/>
          </a:p>
        </p:txBody>
      </p:sp>
      <p:sp>
        <p:nvSpPr>
          <p:cNvPr id="3" name="Segnaposto contenuto 2">
            <a:extLst>
              <a:ext uri="{FF2B5EF4-FFF2-40B4-BE49-F238E27FC236}">
                <a16:creationId xmlns:a16="http://schemas.microsoft.com/office/drawing/2014/main" id="{34620E56-543F-1AED-0568-DC986AA1BB14}"/>
              </a:ext>
            </a:extLst>
          </p:cNvPr>
          <p:cNvSpPr>
            <a:spLocks noGrp="1"/>
          </p:cNvSpPr>
          <p:nvPr>
            <p:ph sz="quarter" idx="13"/>
          </p:nvPr>
        </p:nvSpPr>
        <p:spPr/>
        <p:txBody>
          <a:bodyPr/>
          <a:lstStyle/>
          <a:p>
            <a:r>
              <a:rPr lang="it-IT" dirty="0">
                <a:hlinkClick r:id="rId2"/>
              </a:rPr>
              <a:t>https://runestone.academy/ns/books/published/httlads/PythonReview/google_colab.html</a:t>
            </a:r>
            <a:r>
              <a:rPr lang="it-IT" dirty="0"/>
              <a:t> </a:t>
            </a:r>
          </a:p>
        </p:txBody>
      </p:sp>
      <p:sp>
        <p:nvSpPr>
          <p:cNvPr id="4" name="Titolo 3">
            <a:extLst>
              <a:ext uri="{FF2B5EF4-FFF2-40B4-BE49-F238E27FC236}">
                <a16:creationId xmlns:a16="http://schemas.microsoft.com/office/drawing/2014/main" id="{106FE50F-89F6-DD6F-5009-48EF92A25005}"/>
              </a:ext>
            </a:extLst>
          </p:cNvPr>
          <p:cNvSpPr>
            <a:spLocks noGrp="1"/>
          </p:cNvSpPr>
          <p:nvPr>
            <p:ph type="title"/>
          </p:nvPr>
        </p:nvSpPr>
        <p:spPr/>
        <p:txBody>
          <a:bodyPr/>
          <a:lstStyle/>
          <a:p>
            <a:r>
              <a:rPr lang="it-IT" dirty="0"/>
              <a:t>Hands on </a:t>
            </a:r>
            <a:r>
              <a:rPr lang="it-IT" dirty="0" err="1"/>
              <a:t>Colab</a:t>
            </a:r>
            <a:endParaRPr lang="it-IT" dirty="0"/>
          </a:p>
        </p:txBody>
      </p:sp>
      <p:sp>
        <p:nvSpPr>
          <p:cNvPr id="5" name="Segnaposto numero diapositiva 4">
            <a:extLst>
              <a:ext uri="{FF2B5EF4-FFF2-40B4-BE49-F238E27FC236}">
                <a16:creationId xmlns:a16="http://schemas.microsoft.com/office/drawing/2014/main" id="{5FDFD84A-2A89-BF85-0247-C178678491E8}"/>
              </a:ext>
            </a:extLst>
          </p:cNvPr>
          <p:cNvSpPr>
            <a:spLocks noGrp="1"/>
          </p:cNvSpPr>
          <p:nvPr>
            <p:ph type="sldNum" sz="quarter" idx="12"/>
          </p:nvPr>
        </p:nvSpPr>
        <p:spPr/>
        <p:txBody>
          <a:bodyPr/>
          <a:lstStyle/>
          <a:p>
            <a:fld id="{EAB430A7-3CA7-4B68-A358-CDC4EFF6F2FE}" type="slidenum">
              <a:rPr lang="it-IT" smtClean="0"/>
              <a:pPr/>
              <a:t>51</a:t>
            </a:fld>
            <a:endParaRPr lang="it-IT" dirty="0"/>
          </a:p>
        </p:txBody>
      </p:sp>
      <p:sp>
        <p:nvSpPr>
          <p:cNvPr id="6" name="Segnaposto testo 5">
            <a:extLst>
              <a:ext uri="{FF2B5EF4-FFF2-40B4-BE49-F238E27FC236}">
                <a16:creationId xmlns:a16="http://schemas.microsoft.com/office/drawing/2014/main" id="{D181ECD3-B52B-B648-3953-7D349AC0B95C}"/>
              </a:ext>
            </a:extLst>
          </p:cNvPr>
          <p:cNvSpPr>
            <a:spLocks noGrp="1"/>
          </p:cNvSpPr>
          <p:nvPr>
            <p:ph type="body" sz="quarter" idx="4294967295"/>
          </p:nvPr>
        </p:nvSpPr>
        <p:spPr>
          <a:xfrm>
            <a:off x="8131175" y="6741319"/>
            <a:ext cx="3917949" cy="116681"/>
          </a:xfrm>
        </p:spPr>
        <p:txBody>
          <a:bodyPr/>
          <a:lstStyle/>
          <a:p>
            <a:endParaRPr lang="it-IT"/>
          </a:p>
        </p:txBody>
      </p:sp>
      <p:pic>
        <p:nvPicPr>
          <p:cNvPr id="4098" name="Picture 2" descr="Left side Google Colab notebook with arrows pointing at different features.">
            <a:extLst>
              <a:ext uri="{FF2B5EF4-FFF2-40B4-BE49-F238E27FC236}">
                <a16:creationId xmlns:a16="http://schemas.microsoft.com/office/drawing/2014/main" id="{75558F2C-DD08-2EF3-FAA5-EBB6CA7D6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724" y="3476135"/>
            <a:ext cx="4216398" cy="270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3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2B639B4-F245-1008-9C9B-61976D737690}"/>
              </a:ext>
            </a:extLst>
          </p:cNvPr>
          <p:cNvSpPr>
            <a:spLocks noGrp="1"/>
          </p:cNvSpPr>
          <p:nvPr>
            <p:ph sz="quarter" idx="13"/>
          </p:nvPr>
        </p:nvSpPr>
        <p:spPr/>
        <p:txBody>
          <a:bodyPr/>
          <a:lstStyle/>
          <a:p>
            <a:r>
              <a:rPr lang="it-IT" dirty="0">
                <a:hlinkClick r:id="rId2"/>
              </a:rPr>
              <a:t>https://medium.com/@terdsaksu/artificial-intelligence-machine-learning-deep-learning-a2ebd43ff1b2</a:t>
            </a:r>
            <a:r>
              <a:rPr lang="it-IT" dirty="0"/>
              <a:t> </a:t>
            </a:r>
          </a:p>
        </p:txBody>
      </p:sp>
      <p:sp>
        <p:nvSpPr>
          <p:cNvPr id="4" name="Titolo 3">
            <a:extLst>
              <a:ext uri="{FF2B5EF4-FFF2-40B4-BE49-F238E27FC236}">
                <a16:creationId xmlns:a16="http://schemas.microsoft.com/office/drawing/2014/main" id="{346F5A21-3241-FE16-5902-7E5B54E0DE9E}"/>
              </a:ext>
            </a:extLst>
          </p:cNvPr>
          <p:cNvSpPr>
            <a:spLocks noGrp="1"/>
          </p:cNvSpPr>
          <p:nvPr>
            <p:ph type="title"/>
          </p:nvPr>
        </p:nvSpPr>
        <p:spPr/>
        <p:txBody>
          <a:bodyPr/>
          <a:lstStyle/>
          <a:p>
            <a:r>
              <a:rPr lang="it-IT" dirty="0" err="1"/>
              <a:t>What</a:t>
            </a:r>
            <a:r>
              <a:rPr lang="it-IT" dirty="0"/>
              <a:t> </a:t>
            </a:r>
            <a:r>
              <a:rPr lang="it-IT" dirty="0" err="1"/>
              <a:t>is</a:t>
            </a:r>
            <a:r>
              <a:rPr lang="it-IT" dirty="0"/>
              <a:t> Machine Learning?</a:t>
            </a:r>
          </a:p>
        </p:txBody>
      </p:sp>
      <p:sp>
        <p:nvSpPr>
          <p:cNvPr id="5" name="Segnaposto numero diapositiva 4">
            <a:extLst>
              <a:ext uri="{FF2B5EF4-FFF2-40B4-BE49-F238E27FC236}">
                <a16:creationId xmlns:a16="http://schemas.microsoft.com/office/drawing/2014/main" id="{5D0CA31C-2921-30A9-9BB3-47C401C0512D}"/>
              </a:ext>
            </a:extLst>
          </p:cNvPr>
          <p:cNvSpPr>
            <a:spLocks noGrp="1"/>
          </p:cNvSpPr>
          <p:nvPr>
            <p:ph type="sldNum" sz="quarter" idx="12"/>
          </p:nvPr>
        </p:nvSpPr>
        <p:spPr/>
        <p:txBody>
          <a:bodyPr/>
          <a:lstStyle/>
          <a:p>
            <a:fld id="{EAB430A7-3CA7-4B68-A358-CDC4EFF6F2FE}" type="slidenum">
              <a:rPr lang="it-IT" smtClean="0"/>
              <a:pPr/>
              <a:t>6</a:t>
            </a:fld>
            <a:endParaRPr lang="it-IT" dirty="0"/>
          </a:p>
        </p:txBody>
      </p:sp>
      <p:sp>
        <p:nvSpPr>
          <p:cNvPr id="6" name="Segnaposto testo 5">
            <a:extLst>
              <a:ext uri="{FF2B5EF4-FFF2-40B4-BE49-F238E27FC236}">
                <a16:creationId xmlns:a16="http://schemas.microsoft.com/office/drawing/2014/main" id="{F4F964CB-50E2-82F9-6447-DC8C08E293F7}"/>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descr="Artificial Intelligence, Machine Learning, Deep Learning | by Terdsak  Sukumsirichart | Medium">
            <a:extLst>
              <a:ext uri="{FF2B5EF4-FFF2-40B4-BE49-F238E27FC236}">
                <a16:creationId xmlns:a16="http://schemas.microsoft.com/office/drawing/2014/main" id="{6B3C317E-C472-B035-B318-8FFED5986F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0297" y="909549"/>
            <a:ext cx="4997791" cy="51562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C49EECBD-A984-7E7C-8BD0-4C766680834B}"/>
              </a:ext>
            </a:extLst>
          </p:cNvPr>
          <p:cNvSpPr txBox="1"/>
          <p:nvPr/>
        </p:nvSpPr>
        <p:spPr>
          <a:xfrm>
            <a:off x="6501313" y="1840275"/>
            <a:ext cx="4931288" cy="1323439"/>
          </a:xfrm>
          <a:prstGeom prst="rect">
            <a:avLst/>
          </a:prstGeom>
          <a:noFill/>
        </p:spPr>
        <p:txBody>
          <a:bodyPr wrap="square" rtlCol="0">
            <a:spAutoFit/>
          </a:bodyPr>
          <a:lstStyle/>
          <a:p>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Machine Learning is the field of study that gives computers the ability to learn without being explicitly programmed.</a:t>
            </a:r>
          </a:p>
          <a:p>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—Arthur Samuel, 1959</a:t>
            </a:r>
            <a:endParaRPr lang="it-IT"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CasellaDiTesto 6">
            <a:extLst>
              <a:ext uri="{FF2B5EF4-FFF2-40B4-BE49-F238E27FC236}">
                <a16:creationId xmlns:a16="http://schemas.microsoft.com/office/drawing/2014/main" id="{980310E6-A1F2-9483-489C-FCC8D63C6063}"/>
              </a:ext>
            </a:extLst>
          </p:cNvPr>
          <p:cNvSpPr txBox="1"/>
          <p:nvPr/>
        </p:nvSpPr>
        <p:spPr>
          <a:xfrm>
            <a:off x="6510617" y="3812219"/>
            <a:ext cx="4931288" cy="1938992"/>
          </a:xfrm>
          <a:prstGeom prst="rect">
            <a:avLst/>
          </a:prstGeom>
          <a:noFill/>
        </p:spPr>
        <p:txBody>
          <a:bodyPr wrap="square" rtlCol="0">
            <a:spAutoFit/>
          </a:bodyPr>
          <a:lstStyle/>
          <a:p>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A computer program is said to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learn</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from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experience</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E with respect to some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task</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T and some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performance</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measure P, if its performance on T, as measured by P, </a:t>
            </a:r>
            <a:r>
              <a:rPr lang="en-US" sz="2000" b="1" i="1" dirty="0">
                <a:latin typeface="Roboto Condensed Light" panose="02000000000000000000" pitchFamily="2" charset="0"/>
                <a:ea typeface="Roboto Condensed Light" panose="02000000000000000000" pitchFamily="2" charset="0"/>
                <a:cs typeface="Roboto Condensed Light" panose="02000000000000000000" pitchFamily="2" charset="0"/>
              </a:rPr>
              <a:t>improves</a:t>
            </a:r>
            <a:r>
              <a:rPr lang="en-US"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with experience E.</a:t>
            </a:r>
          </a:p>
          <a:p>
            <a:r>
              <a:rPr lang="en-US" sz="2000" dirty="0">
                <a:latin typeface="Roboto Condensed Light" panose="02000000000000000000" pitchFamily="2" charset="0"/>
                <a:ea typeface="Roboto Condensed Light" panose="02000000000000000000" pitchFamily="2" charset="0"/>
                <a:cs typeface="Roboto Condensed Light" panose="02000000000000000000" pitchFamily="2" charset="0"/>
              </a:rPr>
              <a:t>—Tom Mitchell, 1997</a:t>
            </a:r>
            <a:endParaRPr lang="it-IT"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26369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2150815-747F-87EB-14C3-D91C1F6F8187}"/>
              </a:ext>
            </a:extLst>
          </p:cNvPr>
          <p:cNvSpPr>
            <a:spLocks noGrp="1"/>
          </p:cNvSpPr>
          <p:nvPr>
            <p:ph idx="1"/>
          </p:nvPr>
        </p:nvSpPr>
        <p:spPr/>
        <p:txBody>
          <a:bodyPr/>
          <a:lstStyle/>
          <a:p>
            <a:r>
              <a:rPr lang="en-US" dirty="0"/>
              <a:t>This definition is quite simple, but be aware that:</a:t>
            </a:r>
          </a:p>
          <a:p>
            <a:pPr lvl="1"/>
            <a:r>
              <a:rPr lang="en-US" sz="2400" b="1" dirty="0"/>
              <a:t>Simulating human intelligence(s) </a:t>
            </a:r>
            <a:r>
              <a:rPr lang="en-US" sz="2400" dirty="0"/>
              <a:t>is extremely complex.</a:t>
            </a:r>
          </a:p>
          <a:p>
            <a:pPr lvl="1"/>
            <a:r>
              <a:rPr lang="en-US" sz="2400" b="1" dirty="0"/>
              <a:t>Indeed, our brain is an incredibly sophisticated machine</a:t>
            </a:r>
            <a:r>
              <a:rPr lang="en-US" sz="2400" dirty="0"/>
              <a:t>, of which we still know few aspects.</a:t>
            </a:r>
          </a:p>
          <a:p>
            <a:pPr lvl="1"/>
            <a:r>
              <a:rPr lang="en-US" sz="2400" dirty="0"/>
              <a:t>We take </a:t>
            </a:r>
            <a:r>
              <a:rPr lang="en-US" sz="2400" b="1" dirty="0"/>
              <a:t>for granted </a:t>
            </a:r>
            <a:r>
              <a:rPr lang="en-US" sz="2400" dirty="0"/>
              <a:t>activities that are </a:t>
            </a:r>
            <a:r>
              <a:rPr lang="en-US" sz="2400" b="1" dirty="0"/>
              <a:t>very difficult for a machine </a:t>
            </a:r>
            <a:r>
              <a:rPr lang="en-US" sz="2400" dirty="0"/>
              <a:t>to do:</a:t>
            </a:r>
            <a:endParaRPr lang="it-IT" sz="2400" dirty="0"/>
          </a:p>
        </p:txBody>
      </p:sp>
      <p:sp>
        <p:nvSpPr>
          <p:cNvPr id="3" name="Segnaposto contenuto 2">
            <a:extLst>
              <a:ext uri="{FF2B5EF4-FFF2-40B4-BE49-F238E27FC236}">
                <a16:creationId xmlns:a16="http://schemas.microsoft.com/office/drawing/2014/main" id="{00B4365E-1905-55A9-85A0-9BA80238EF26}"/>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F63DD784-2C74-E819-EE80-F7BB8D45887D}"/>
              </a:ext>
            </a:extLst>
          </p:cNvPr>
          <p:cNvSpPr>
            <a:spLocks noGrp="1"/>
          </p:cNvSpPr>
          <p:nvPr>
            <p:ph type="title"/>
          </p:nvPr>
        </p:nvSpPr>
        <p:spPr/>
        <p:txBody>
          <a:bodyPr/>
          <a:lstStyle/>
          <a:p>
            <a:r>
              <a:rPr lang="it-IT" dirty="0" err="1"/>
              <a:t>What</a:t>
            </a:r>
            <a:r>
              <a:rPr lang="it-IT" dirty="0"/>
              <a:t> </a:t>
            </a:r>
            <a:r>
              <a:rPr lang="it-IT" dirty="0" err="1"/>
              <a:t>is</a:t>
            </a:r>
            <a:r>
              <a:rPr lang="it-IT" dirty="0"/>
              <a:t>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DA4C7791-5E40-2A33-DA87-C39CDAEBB28E}"/>
              </a:ext>
            </a:extLst>
          </p:cNvPr>
          <p:cNvSpPr>
            <a:spLocks noGrp="1"/>
          </p:cNvSpPr>
          <p:nvPr>
            <p:ph type="sldNum" sz="quarter" idx="12"/>
          </p:nvPr>
        </p:nvSpPr>
        <p:spPr/>
        <p:txBody>
          <a:bodyPr/>
          <a:lstStyle/>
          <a:p>
            <a:fld id="{EAB430A7-3CA7-4B68-A358-CDC4EFF6F2FE}" type="slidenum">
              <a:rPr lang="it-IT" smtClean="0"/>
              <a:pPr/>
              <a:t>7</a:t>
            </a:fld>
            <a:endParaRPr lang="it-IT" dirty="0"/>
          </a:p>
        </p:txBody>
      </p:sp>
      <p:sp>
        <p:nvSpPr>
          <p:cNvPr id="6" name="Segnaposto testo 5">
            <a:extLst>
              <a:ext uri="{FF2B5EF4-FFF2-40B4-BE49-F238E27FC236}">
                <a16:creationId xmlns:a16="http://schemas.microsoft.com/office/drawing/2014/main" id="{550DB62C-F76A-5B4E-9669-78C29F53C1F6}"/>
              </a:ext>
            </a:extLst>
          </p:cNvPr>
          <p:cNvSpPr>
            <a:spLocks noGrp="1"/>
          </p:cNvSpPr>
          <p:nvPr>
            <p:ph type="body" sz="quarter" idx="4294967295"/>
          </p:nvPr>
        </p:nvSpPr>
        <p:spPr>
          <a:xfrm>
            <a:off x="8131175" y="6741319"/>
            <a:ext cx="3917949" cy="116681"/>
          </a:xfrm>
        </p:spPr>
        <p:txBody>
          <a:bodyPr/>
          <a:lstStyle/>
          <a:p>
            <a:endParaRPr lang="it-IT"/>
          </a:p>
        </p:txBody>
      </p:sp>
      <p:pic>
        <p:nvPicPr>
          <p:cNvPr id="2050" name="Picture 2" descr="Illusioni ottiche — Spazio Asperger Onlus">
            <a:extLst>
              <a:ext uri="{FF2B5EF4-FFF2-40B4-BE49-F238E27FC236}">
                <a16:creationId xmlns:a16="http://schemas.microsoft.com/office/drawing/2014/main" id="{75422E54-FC9C-1FF0-A4C9-CD7E2CADD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292" y="2875174"/>
            <a:ext cx="2910889" cy="2353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rre di Pisa – illusioni ottiche">
            <a:extLst>
              <a:ext uri="{FF2B5EF4-FFF2-40B4-BE49-F238E27FC236}">
                <a16:creationId xmlns:a16="http://schemas.microsoft.com/office/drawing/2014/main" id="{6F1168E9-9801-0C88-B9ED-B3FFB4CF0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323" y="2875173"/>
            <a:ext cx="1765354" cy="23538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ande libro immagine stock. Immagine di formazione, perizia - 4747875">
            <a:extLst>
              <a:ext uri="{FF2B5EF4-FFF2-40B4-BE49-F238E27FC236}">
                <a16:creationId xmlns:a16="http://schemas.microsoft.com/office/drawing/2014/main" id="{CD0AC547-D0FE-FB35-7127-987C83E686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590"/>
          <a:stretch/>
        </p:blipFill>
        <p:spPr bwMode="auto">
          <a:xfrm>
            <a:off x="8808900" y="2875173"/>
            <a:ext cx="2547465" cy="2353805"/>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A6CD4535-6E42-3110-6157-4A83DA6B1D27}"/>
              </a:ext>
            </a:extLst>
          </p:cNvPr>
          <p:cNvSpPr txBox="1"/>
          <p:nvPr/>
        </p:nvSpPr>
        <p:spPr>
          <a:xfrm>
            <a:off x="1258332" y="5428895"/>
            <a:ext cx="2855849" cy="584775"/>
          </a:xfrm>
          <a:prstGeom prst="rect">
            <a:avLst/>
          </a:prstGeom>
          <a:noFill/>
        </p:spPr>
        <p:txBody>
          <a:bodyPr wrap="square" rtlCol="0">
            <a:spAutoFit/>
          </a:bodyPr>
          <a:lstStyle/>
          <a:p>
            <a:pPr algn="ctr"/>
            <a:r>
              <a:rPr lang="en-US" sz="1600" dirty="0">
                <a:latin typeface="Roboto Condensed Light" panose="02000000000000000000" pitchFamily="2" charset="0"/>
                <a:ea typeface="Roboto Condensed Light" panose="02000000000000000000" pitchFamily="2" charset="0"/>
              </a:rPr>
              <a:t>Understanding that in this picture there is a Dalmatian dog</a:t>
            </a:r>
            <a:endParaRPr lang="it-IT" sz="1600" dirty="0">
              <a:latin typeface="Roboto Condensed Light" panose="02000000000000000000" pitchFamily="2" charset="0"/>
              <a:ea typeface="Roboto Condensed Light" panose="02000000000000000000" pitchFamily="2" charset="0"/>
            </a:endParaRPr>
          </a:p>
        </p:txBody>
      </p:sp>
      <p:sp>
        <p:nvSpPr>
          <p:cNvPr id="11" name="CasellaDiTesto 10">
            <a:extLst>
              <a:ext uri="{FF2B5EF4-FFF2-40B4-BE49-F238E27FC236}">
                <a16:creationId xmlns:a16="http://schemas.microsoft.com/office/drawing/2014/main" id="{6005D773-293C-B4A8-B1C3-9DEC542D60CF}"/>
              </a:ext>
            </a:extLst>
          </p:cNvPr>
          <p:cNvSpPr txBox="1"/>
          <p:nvPr/>
        </p:nvSpPr>
        <p:spPr>
          <a:xfrm>
            <a:off x="4826825" y="5428895"/>
            <a:ext cx="2855849" cy="830997"/>
          </a:xfrm>
          <a:prstGeom prst="rect">
            <a:avLst/>
          </a:prstGeom>
          <a:noFill/>
        </p:spPr>
        <p:txBody>
          <a:bodyPr wrap="square" rtlCol="0">
            <a:spAutoFit/>
          </a:bodyPr>
          <a:lstStyle/>
          <a:p>
            <a:pPr algn="ctr"/>
            <a:r>
              <a:rPr lang="en-US" sz="1600" dirty="0">
                <a:latin typeface="Roboto Condensed Light" panose="02000000000000000000" pitchFamily="2" charset="0"/>
                <a:ea typeface="Roboto Condensed Light" panose="02000000000000000000" pitchFamily="2" charset="0"/>
              </a:rPr>
              <a:t>Understanding that in this image the man is not really holding up the tower</a:t>
            </a:r>
            <a:endParaRPr lang="it-IT" sz="1600" dirty="0">
              <a:latin typeface="Roboto Condensed Light" panose="02000000000000000000" pitchFamily="2" charset="0"/>
              <a:ea typeface="Roboto Condensed Light" panose="02000000000000000000" pitchFamily="2" charset="0"/>
            </a:endParaRPr>
          </a:p>
        </p:txBody>
      </p:sp>
      <p:sp>
        <p:nvSpPr>
          <p:cNvPr id="12" name="CasellaDiTesto 11">
            <a:extLst>
              <a:ext uri="{FF2B5EF4-FFF2-40B4-BE49-F238E27FC236}">
                <a16:creationId xmlns:a16="http://schemas.microsoft.com/office/drawing/2014/main" id="{4BCFD5CD-BC2C-85CE-0B64-7471A0AD1AFB}"/>
              </a:ext>
            </a:extLst>
          </p:cNvPr>
          <p:cNvSpPr txBox="1"/>
          <p:nvPr/>
        </p:nvSpPr>
        <p:spPr>
          <a:xfrm>
            <a:off x="8654707" y="5428894"/>
            <a:ext cx="2855849" cy="584775"/>
          </a:xfrm>
          <a:prstGeom prst="rect">
            <a:avLst/>
          </a:prstGeom>
          <a:noFill/>
        </p:spPr>
        <p:txBody>
          <a:bodyPr wrap="square" rtlCol="0">
            <a:spAutoFit/>
          </a:bodyPr>
          <a:lstStyle/>
          <a:p>
            <a:pPr algn="ctr"/>
            <a:r>
              <a:rPr lang="en-US" sz="1600" dirty="0">
                <a:latin typeface="Roboto Condensed Light" panose="02000000000000000000" pitchFamily="2" charset="0"/>
                <a:ea typeface="Roboto Condensed Light" panose="02000000000000000000" pitchFamily="2" charset="0"/>
              </a:rPr>
              <a:t>Summarizing in a few words a very long book</a:t>
            </a:r>
            <a:endParaRPr lang="it-IT" sz="1600"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9336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AD06825-E87D-8277-0696-3E91FDD4AF19}"/>
              </a:ext>
            </a:extLst>
          </p:cNvPr>
          <p:cNvSpPr>
            <a:spLocks noGrp="1"/>
          </p:cNvSpPr>
          <p:nvPr>
            <p:ph sz="quarter" idx="13"/>
          </p:nvPr>
        </p:nvSpPr>
        <p:spPr/>
        <p:txBody>
          <a:bodyPr/>
          <a:lstStyle/>
          <a:p>
            <a:endParaRPr lang="it-IT"/>
          </a:p>
        </p:txBody>
      </p:sp>
      <p:sp>
        <p:nvSpPr>
          <p:cNvPr id="4" name="Titolo 3">
            <a:extLst>
              <a:ext uri="{FF2B5EF4-FFF2-40B4-BE49-F238E27FC236}">
                <a16:creationId xmlns:a16="http://schemas.microsoft.com/office/drawing/2014/main" id="{D3E0A2D0-25EF-6A1F-1736-556B5C836078}"/>
              </a:ext>
            </a:extLst>
          </p:cNvPr>
          <p:cNvSpPr>
            <a:spLocks noGrp="1"/>
          </p:cNvSpPr>
          <p:nvPr>
            <p:ph type="title"/>
          </p:nvPr>
        </p:nvSpPr>
        <p:spPr/>
        <p:txBody>
          <a:bodyPr/>
          <a:lstStyle/>
          <a:p>
            <a:r>
              <a:rPr lang="it-IT" dirty="0" err="1"/>
              <a:t>What</a:t>
            </a:r>
            <a:r>
              <a:rPr lang="it-IT" dirty="0"/>
              <a:t> </a:t>
            </a:r>
            <a:r>
              <a:rPr lang="it-IT" dirty="0" err="1"/>
              <a:t>is</a:t>
            </a:r>
            <a:r>
              <a:rPr lang="it-IT" dirty="0"/>
              <a:t> Human Intelligence?</a:t>
            </a:r>
          </a:p>
        </p:txBody>
      </p:sp>
      <p:sp>
        <p:nvSpPr>
          <p:cNvPr id="5" name="Segnaposto numero diapositiva 4">
            <a:extLst>
              <a:ext uri="{FF2B5EF4-FFF2-40B4-BE49-F238E27FC236}">
                <a16:creationId xmlns:a16="http://schemas.microsoft.com/office/drawing/2014/main" id="{A603E0A1-636F-F238-0331-7B4A4FD6E2AC}"/>
              </a:ext>
            </a:extLst>
          </p:cNvPr>
          <p:cNvSpPr>
            <a:spLocks noGrp="1"/>
          </p:cNvSpPr>
          <p:nvPr>
            <p:ph type="sldNum" sz="quarter" idx="12"/>
          </p:nvPr>
        </p:nvSpPr>
        <p:spPr/>
        <p:txBody>
          <a:bodyPr/>
          <a:lstStyle/>
          <a:p>
            <a:fld id="{EAB430A7-3CA7-4B68-A358-CDC4EFF6F2FE}" type="slidenum">
              <a:rPr lang="it-IT" smtClean="0"/>
              <a:pPr/>
              <a:t>8</a:t>
            </a:fld>
            <a:endParaRPr lang="it-IT" dirty="0"/>
          </a:p>
        </p:txBody>
      </p:sp>
      <p:sp>
        <p:nvSpPr>
          <p:cNvPr id="6" name="Segnaposto testo 5">
            <a:extLst>
              <a:ext uri="{FF2B5EF4-FFF2-40B4-BE49-F238E27FC236}">
                <a16:creationId xmlns:a16="http://schemas.microsoft.com/office/drawing/2014/main" id="{23C44A73-89B6-9F70-178C-1018CFAAFEE0}"/>
              </a:ext>
            </a:extLst>
          </p:cNvPr>
          <p:cNvSpPr>
            <a:spLocks noGrp="1"/>
          </p:cNvSpPr>
          <p:nvPr>
            <p:ph type="body" sz="quarter" idx="4294967295"/>
          </p:nvPr>
        </p:nvSpPr>
        <p:spPr>
          <a:xfrm>
            <a:off x="8131175" y="6741319"/>
            <a:ext cx="3917949" cy="116681"/>
          </a:xfrm>
        </p:spPr>
        <p:txBody>
          <a:bodyPr/>
          <a:lstStyle/>
          <a:p>
            <a:endParaRPr lang="it-IT"/>
          </a:p>
        </p:txBody>
      </p:sp>
      <p:pic>
        <p:nvPicPr>
          <p:cNvPr id="1026" name="Picture 2" descr="Tir in avaria su Catania-Messina|Oltre dodici chilometri di coda -  BlogSicilia - Ultime notizie dalla Sicilia">
            <a:extLst>
              <a:ext uri="{FF2B5EF4-FFF2-40B4-BE49-F238E27FC236}">
                <a16:creationId xmlns:a16="http://schemas.microsoft.com/office/drawing/2014/main" id="{1A4757DF-2A2B-C6B7-2614-F821E0C19D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0170" y="3285990"/>
            <a:ext cx="4405656" cy="2653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e Glastonbury guiderà la rivoluzione ambientalista | Rolling Stone Italia">
            <a:extLst>
              <a:ext uri="{FF2B5EF4-FFF2-40B4-BE49-F238E27FC236}">
                <a16:creationId xmlns:a16="http://schemas.microsoft.com/office/drawing/2014/main" id="{F9CF0EC1-0647-040E-5E9A-86742B898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27" y="1260921"/>
            <a:ext cx="4194402" cy="26705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 radiazioni e gli altri danni ambientali della guerra in Ucraina - la  Repubblica">
            <a:extLst>
              <a:ext uri="{FF2B5EF4-FFF2-40B4-BE49-F238E27FC236}">
                <a16:creationId xmlns:a16="http://schemas.microsoft.com/office/drawing/2014/main" id="{0418BAF0-8021-D487-24A4-472E8E3E2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892" y="4086807"/>
            <a:ext cx="3566016" cy="20206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a questione di quattrini, più che di pelle – Progetto Melting Pot Europa">
            <a:extLst>
              <a:ext uri="{FF2B5EF4-FFF2-40B4-BE49-F238E27FC236}">
                <a16:creationId xmlns:a16="http://schemas.microsoft.com/office/drawing/2014/main" id="{36080D8A-7189-D7AF-D417-6D9A8C7F6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319" y="1034453"/>
            <a:ext cx="309562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cendio boschivo ex art. 423-bis - Ius in itinere">
            <a:extLst>
              <a:ext uri="{FF2B5EF4-FFF2-40B4-BE49-F238E27FC236}">
                <a16:creationId xmlns:a16="http://schemas.microsoft.com/office/drawing/2014/main" id="{142822BA-4216-49A5-69F7-8379BB406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3815" y="1205608"/>
            <a:ext cx="2612668" cy="1959501"/>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1CFA82EA-836B-D639-F91D-D99CFF9F1A7D}"/>
              </a:ext>
            </a:extLst>
          </p:cNvPr>
          <p:cNvSpPr txBox="1"/>
          <p:nvPr/>
        </p:nvSpPr>
        <p:spPr>
          <a:xfrm>
            <a:off x="607882" y="4612809"/>
            <a:ext cx="2855849" cy="1015663"/>
          </a:xfrm>
          <a:prstGeom prst="rect">
            <a:avLst/>
          </a:prstGeom>
          <a:noFill/>
        </p:spPr>
        <p:txBody>
          <a:bodyPr wrap="square" rtlCol="0">
            <a:spAutoFit/>
          </a:bodyPr>
          <a:lstStyle/>
          <a:p>
            <a:pPr algn="ctr"/>
            <a:r>
              <a:rPr lang="en-US" sz="2000" i="1" dirty="0">
                <a:latin typeface="Roboto Condensed Light" panose="02000000000000000000" pitchFamily="2" charset="0"/>
                <a:ea typeface="Roboto Condensed Light" panose="02000000000000000000" pitchFamily="2" charset="0"/>
              </a:rPr>
              <a:t>To us, it may seem intelligent a system that in reality is not!</a:t>
            </a:r>
            <a:endParaRPr lang="it-IT" sz="2000" i="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315914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239334A-AA05-1E3C-25D4-A51D95DB9C97}"/>
              </a:ext>
            </a:extLst>
          </p:cNvPr>
          <p:cNvSpPr>
            <a:spLocks noGrp="1"/>
          </p:cNvSpPr>
          <p:nvPr>
            <p:ph idx="1"/>
          </p:nvPr>
        </p:nvSpPr>
        <p:spPr/>
        <p:txBody>
          <a:bodyPr/>
          <a:lstStyle/>
          <a:p>
            <a:r>
              <a:rPr lang="it-IT" dirty="0" err="1"/>
              <a:t>Probably</a:t>
            </a:r>
            <a:r>
              <a:rPr lang="it-IT" dirty="0"/>
              <a:t>, the best </a:t>
            </a:r>
            <a:r>
              <a:rPr lang="it-IT" dirty="0" err="1"/>
              <a:t>definition</a:t>
            </a:r>
            <a:r>
              <a:rPr lang="it-IT" dirty="0"/>
              <a:t> of AI </a:t>
            </a:r>
            <a:r>
              <a:rPr lang="it-IT" dirty="0" err="1"/>
              <a:t>is</a:t>
            </a:r>
            <a:r>
              <a:rPr lang="it-IT" dirty="0"/>
              <a:t> to </a:t>
            </a:r>
            <a:r>
              <a:rPr lang="it-IT" dirty="0" err="1"/>
              <a:t>see</a:t>
            </a:r>
            <a:r>
              <a:rPr lang="it-IT" dirty="0"/>
              <a:t> </a:t>
            </a:r>
            <a:r>
              <a:rPr lang="it-IT" b="1" dirty="0" err="1"/>
              <a:t>existing</a:t>
            </a:r>
            <a:r>
              <a:rPr lang="it-IT" b="1" dirty="0"/>
              <a:t> </a:t>
            </a:r>
            <a:r>
              <a:rPr lang="it-IT" b="1" dirty="0" err="1"/>
              <a:t>examples</a:t>
            </a:r>
            <a:r>
              <a:rPr lang="it-IT" b="1" dirty="0"/>
              <a:t> of AI </a:t>
            </a:r>
          </a:p>
          <a:p>
            <a:endParaRPr lang="it-IT" dirty="0"/>
          </a:p>
          <a:p>
            <a:r>
              <a:rPr lang="it-IT" dirty="0"/>
              <a:t>One of the best </a:t>
            </a:r>
            <a:r>
              <a:rPr lang="it-IT" dirty="0" err="1"/>
              <a:t>known</a:t>
            </a:r>
            <a:r>
              <a:rPr lang="it-IT" dirty="0"/>
              <a:t> </a:t>
            </a:r>
            <a:r>
              <a:rPr lang="it-IT" dirty="0" err="1"/>
              <a:t>example</a:t>
            </a:r>
            <a:r>
              <a:rPr lang="it-IT" dirty="0"/>
              <a:t> of AI </a:t>
            </a:r>
            <a:r>
              <a:rPr lang="it-IT" dirty="0" err="1"/>
              <a:t>is</a:t>
            </a:r>
            <a:r>
              <a:rPr lang="it-IT" dirty="0"/>
              <a:t> the </a:t>
            </a:r>
            <a:r>
              <a:rPr lang="it-IT" dirty="0" err="1"/>
              <a:t>recent</a:t>
            </a:r>
            <a:r>
              <a:rPr lang="it-IT" dirty="0"/>
              <a:t> trend of </a:t>
            </a:r>
            <a:r>
              <a:rPr lang="it-IT" b="1" dirty="0"/>
              <a:t>Large Language Models (</a:t>
            </a:r>
            <a:r>
              <a:rPr lang="it-IT" b="1" dirty="0" err="1"/>
              <a:t>LLMs</a:t>
            </a:r>
            <a:r>
              <a:rPr lang="it-IT" b="1" dirty="0"/>
              <a:t>)</a:t>
            </a:r>
          </a:p>
          <a:p>
            <a:pPr lvl="1"/>
            <a:r>
              <a:rPr lang="it-IT" i="1" dirty="0"/>
              <a:t>Chat-GPT</a:t>
            </a:r>
            <a:r>
              <a:rPr lang="it-IT" dirty="0"/>
              <a:t> (OpenAI - Microsoft)</a:t>
            </a:r>
          </a:p>
          <a:p>
            <a:pPr lvl="1"/>
            <a:r>
              <a:rPr lang="it-IT" i="1" dirty="0"/>
              <a:t>Bard</a:t>
            </a:r>
            <a:r>
              <a:rPr lang="it-IT" dirty="0"/>
              <a:t> (Google)</a:t>
            </a:r>
          </a:p>
          <a:p>
            <a:pPr lvl="1"/>
            <a:r>
              <a:rPr lang="it-IT" i="1" dirty="0"/>
              <a:t>Galactica</a:t>
            </a:r>
            <a:r>
              <a:rPr lang="it-IT" dirty="0"/>
              <a:t> (Facebook)</a:t>
            </a:r>
          </a:p>
          <a:p>
            <a:pPr lvl="1"/>
            <a:r>
              <a:rPr lang="it-IT" dirty="0"/>
              <a:t>…</a:t>
            </a:r>
          </a:p>
          <a:p>
            <a:endParaRPr lang="en-US" sz="900" dirty="0"/>
          </a:p>
          <a:p>
            <a:r>
              <a:rPr lang="en-US" dirty="0"/>
              <a:t>Numerous are the elements of </a:t>
            </a:r>
            <a:r>
              <a:rPr lang="en-US" b="1" dirty="0"/>
              <a:t>novelty</a:t>
            </a:r>
            <a:r>
              <a:rPr lang="en-US" dirty="0"/>
              <a:t> introduced</a:t>
            </a:r>
            <a:r>
              <a:rPr lang="it-IT" dirty="0"/>
              <a:t>:</a:t>
            </a:r>
          </a:p>
          <a:p>
            <a:pPr lvl="1"/>
            <a:r>
              <a:rPr lang="en-US" dirty="0"/>
              <a:t>Extensive coverage by traditional media.</a:t>
            </a:r>
          </a:p>
          <a:p>
            <a:pPr lvl="1"/>
            <a:r>
              <a:rPr lang="en-US" dirty="0"/>
              <a:t>User-friendliness (just write something, in any language).</a:t>
            </a:r>
          </a:p>
          <a:p>
            <a:pPr lvl="1"/>
            <a:r>
              <a:rPr lang="en-US" dirty="0"/>
              <a:t>You need a browser only to interact with them.</a:t>
            </a:r>
          </a:p>
          <a:p>
            <a:pPr lvl="1"/>
            <a:r>
              <a:rPr lang="it-IT" dirty="0"/>
              <a:t>…</a:t>
            </a:r>
            <a:r>
              <a:rPr lang="en-US" dirty="0"/>
              <a:t> but above all, they work well! (and amaze!)</a:t>
            </a:r>
            <a:endParaRPr lang="it-IT" dirty="0"/>
          </a:p>
        </p:txBody>
      </p:sp>
      <p:sp>
        <p:nvSpPr>
          <p:cNvPr id="3" name="Segnaposto contenuto 2">
            <a:extLst>
              <a:ext uri="{FF2B5EF4-FFF2-40B4-BE49-F238E27FC236}">
                <a16:creationId xmlns:a16="http://schemas.microsoft.com/office/drawing/2014/main" id="{B50E8D61-042E-649F-C7C5-9341932F0008}"/>
              </a:ext>
            </a:extLst>
          </p:cNvPr>
          <p:cNvSpPr>
            <a:spLocks noGrp="1"/>
          </p:cNvSpPr>
          <p:nvPr>
            <p:ph sz="quarter" idx="13"/>
          </p:nvPr>
        </p:nvSpPr>
        <p:spPr/>
        <p:txBody>
          <a:bodyPr>
            <a:noAutofit/>
          </a:bodyPr>
          <a:lstStyle/>
          <a:p>
            <a:r>
              <a:rPr lang="it-IT" dirty="0">
                <a:hlinkClick r:id="rId2"/>
              </a:rPr>
              <a:t>https://chat.openai.com/</a:t>
            </a:r>
            <a:r>
              <a:rPr lang="it-IT" dirty="0"/>
              <a:t> </a:t>
            </a:r>
          </a:p>
          <a:p>
            <a:r>
              <a:rPr lang="it-IT" dirty="0">
                <a:hlinkClick r:id="rId3"/>
              </a:rPr>
              <a:t>https://bard.google.com</a:t>
            </a:r>
            <a:r>
              <a:rPr lang="it-IT" dirty="0"/>
              <a:t> </a:t>
            </a:r>
          </a:p>
        </p:txBody>
      </p:sp>
      <p:sp>
        <p:nvSpPr>
          <p:cNvPr id="4" name="Titolo 3">
            <a:extLst>
              <a:ext uri="{FF2B5EF4-FFF2-40B4-BE49-F238E27FC236}">
                <a16:creationId xmlns:a16="http://schemas.microsoft.com/office/drawing/2014/main" id="{A5849A27-8038-0C45-AFBC-23642E14ECB8}"/>
              </a:ext>
            </a:extLst>
          </p:cNvPr>
          <p:cNvSpPr>
            <a:spLocks noGrp="1"/>
          </p:cNvSpPr>
          <p:nvPr>
            <p:ph type="title"/>
          </p:nvPr>
        </p:nvSpPr>
        <p:spPr/>
        <p:txBody>
          <a:bodyPr/>
          <a:lstStyle/>
          <a:p>
            <a:r>
              <a:rPr lang="it-IT" dirty="0" err="1"/>
              <a:t>Examples</a:t>
            </a:r>
            <a:r>
              <a:rPr lang="it-IT" dirty="0"/>
              <a:t> of </a:t>
            </a:r>
            <a:r>
              <a:rPr lang="it-IT" dirty="0" err="1"/>
              <a:t>Artificial</a:t>
            </a:r>
            <a:r>
              <a:rPr lang="it-IT" dirty="0"/>
              <a:t> Intelligence</a:t>
            </a:r>
          </a:p>
        </p:txBody>
      </p:sp>
      <p:sp>
        <p:nvSpPr>
          <p:cNvPr id="5" name="Segnaposto numero diapositiva 4">
            <a:extLst>
              <a:ext uri="{FF2B5EF4-FFF2-40B4-BE49-F238E27FC236}">
                <a16:creationId xmlns:a16="http://schemas.microsoft.com/office/drawing/2014/main" id="{BDD160D5-4F13-4A43-5FB3-4A9154CFABAD}"/>
              </a:ext>
            </a:extLst>
          </p:cNvPr>
          <p:cNvSpPr>
            <a:spLocks noGrp="1"/>
          </p:cNvSpPr>
          <p:nvPr>
            <p:ph type="sldNum" sz="quarter" idx="12"/>
          </p:nvPr>
        </p:nvSpPr>
        <p:spPr/>
        <p:txBody>
          <a:bodyPr/>
          <a:lstStyle/>
          <a:p>
            <a:fld id="{EAB430A7-3CA7-4B68-A358-CDC4EFF6F2FE}" type="slidenum">
              <a:rPr lang="it-IT" smtClean="0"/>
              <a:pPr/>
              <a:t>9</a:t>
            </a:fld>
            <a:endParaRPr lang="it-IT" dirty="0"/>
          </a:p>
        </p:txBody>
      </p:sp>
      <p:sp>
        <p:nvSpPr>
          <p:cNvPr id="6" name="Segnaposto testo 5">
            <a:extLst>
              <a:ext uri="{FF2B5EF4-FFF2-40B4-BE49-F238E27FC236}">
                <a16:creationId xmlns:a16="http://schemas.microsoft.com/office/drawing/2014/main" id="{FC85AF89-D5B9-6E03-39D0-1EA3B3F80F60}"/>
              </a:ext>
            </a:extLst>
          </p:cNvPr>
          <p:cNvSpPr>
            <a:spLocks noGrp="1"/>
          </p:cNvSpPr>
          <p:nvPr>
            <p:ph type="body" sz="quarter" idx="4294967295"/>
          </p:nvPr>
        </p:nvSpPr>
        <p:spPr>
          <a:xfrm>
            <a:off x="8131175" y="6741319"/>
            <a:ext cx="3917949" cy="116681"/>
          </a:xfrm>
        </p:spPr>
        <p:txBody>
          <a:bodyPr/>
          <a:lstStyle/>
          <a:p>
            <a:endParaRPr lang="it-IT"/>
          </a:p>
        </p:txBody>
      </p:sp>
      <p:pic>
        <p:nvPicPr>
          <p:cNvPr id="8" name="Immagine 7">
            <a:extLst>
              <a:ext uri="{FF2B5EF4-FFF2-40B4-BE49-F238E27FC236}">
                <a16:creationId xmlns:a16="http://schemas.microsoft.com/office/drawing/2014/main" id="{FAC16DEA-4B8C-F7A2-0FC6-171C859772B4}"/>
              </a:ext>
            </a:extLst>
          </p:cNvPr>
          <p:cNvPicPr>
            <a:picLocks noChangeAspect="1"/>
          </p:cNvPicPr>
          <p:nvPr/>
        </p:nvPicPr>
        <p:blipFill>
          <a:blip r:embed="rId4"/>
          <a:stretch>
            <a:fillRect/>
          </a:stretch>
        </p:blipFill>
        <p:spPr>
          <a:xfrm>
            <a:off x="7627022" y="2564167"/>
            <a:ext cx="4201263" cy="3612796"/>
          </a:xfrm>
          <a:prstGeom prst="rect">
            <a:avLst/>
          </a:prstGeom>
        </p:spPr>
      </p:pic>
    </p:spTree>
    <p:extLst>
      <p:ext uri="{BB962C8B-B14F-4D97-AF65-F5344CB8AC3E}">
        <p14:creationId xmlns:p14="http://schemas.microsoft.com/office/powerpoint/2010/main" val="1720987232"/>
      </p:ext>
    </p:extLst>
  </p:cSld>
  <p:clrMapOvr>
    <a:masterClrMapping/>
  </p:clrMapOvr>
</p:sld>
</file>

<file path=ppt/theme/theme1.xml><?xml version="1.0" encoding="utf-8"?>
<a:theme xmlns:a="http://schemas.openxmlformats.org/drawingml/2006/main" name="Tema di Office">
  <a:themeElements>
    <a:clrScheme name="Arancione ross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3363</Words>
  <Application>Microsoft Office PowerPoint</Application>
  <PresentationFormat>Widescreen</PresentationFormat>
  <Paragraphs>393</Paragraphs>
  <Slides>51</Slides>
  <Notes>0</Notes>
  <HiddenSlides>0</HiddenSlides>
  <MMClips>4</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Tema di Office</vt:lpstr>
      <vt:lpstr>1 Introduction to  Machine Learning</vt:lpstr>
      <vt:lpstr>1.1 What is  Artificial Intelligence?</vt:lpstr>
      <vt:lpstr>What is Artificial Intelligence?</vt:lpstr>
      <vt:lpstr>What is Artificial Intelligence?</vt:lpstr>
      <vt:lpstr>What is Artificial Intelligence?</vt:lpstr>
      <vt:lpstr>What is Machine Learning?</vt:lpstr>
      <vt:lpstr>What is Artificial Intelligence?</vt:lpstr>
      <vt:lpstr>What is Human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Examples of Artificial Intelligence</vt:lpstr>
      <vt:lpstr>More traditional AI Applications</vt:lpstr>
      <vt:lpstr>More traditional AI Applications</vt:lpstr>
      <vt:lpstr>1.2 The impact of AI  in our world</vt:lpstr>
      <vt:lpstr>Is AI important today?</vt:lpstr>
      <vt:lpstr>Is AI important today?</vt:lpstr>
      <vt:lpstr>Is AI important today?</vt:lpstr>
      <vt:lpstr>Companies related to AI</vt:lpstr>
      <vt:lpstr>Companies related to AI</vt:lpstr>
      <vt:lpstr>1.3 The General Paradigm of Machine Learning</vt:lpstr>
      <vt:lpstr>Machine Learning</vt:lpstr>
      <vt:lpstr>General Paradigm of Machine Learning</vt:lpstr>
      <vt:lpstr>General Paradigm of Machine Learning</vt:lpstr>
      <vt:lpstr>General Paradigm of Machine Learning</vt:lpstr>
      <vt:lpstr>General Paradigm of Machine Learning</vt:lpstr>
      <vt:lpstr>1.4 Historical evolution  of AI</vt:lpstr>
      <vt:lpstr>Why AI is so important today?</vt:lpstr>
      <vt:lpstr>A brief history of AI</vt:lpstr>
      <vt:lpstr>A brief history of AI</vt:lpstr>
      <vt:lpstr>A brief history of AI</vt:lpstr>
      <vt:lpstr>A brief history of AI</vt:lpstr>
      <vt:lpstr>Future is now!</vt:lpstr>
      <vt:lpstr>Future is now!</vt:lpstr>
      <vt:lpstr>1L Laboratory</vt:lpstr>
      <vt:lpstr>Some notes about Lab</vt:lpstr>
      <vt:lpstr>Colab</vt:lpstr>
      <vt:lpstr>Alternatives to Colab</vt:lpstr>
      <vt:lpstr>Hands on Colab</vt:lpstr>
      <vt:lpstr>Hands on Colab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Guido Borghi</dc:creator>
  <cp:lastModifiedBy>Guido Borghi</cp:lastModifiedBy>
  <cp:revision>74</cp:revision>
  <dcterms:created xsi:type="dcterms:W3CDTF">2021-05-25T10:25:44Z</dcterms:created>
  <dcterms:modified xsi:type="dcterms:W3CDTF">2024-05-03T16:11:40Z</dcterms:modified>
</cp:coreProperties>
</file>